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8" r:id="rId4"/>
    <p:sldId id="271" r:id="rId5"/>
    <p:sldId id="269" r:id="rId6"/>
    <p:sldId id="289" r:id="rId7"/>
    <p:sldId id="273" r:id="rId8"/>
    <p:sldId id="274" r:id="rId9"/>
    <p:sldId id="272" r:id="rId10"/>
    <p:sldId id="257" r:id="rId11"/>
    <p:sldId id="263" r:id="rId12"/>
    <p:sldId id="286" r:id="rId13"/>
    <p:sldId id="258" r:id="rId14"/>
    <p:sldId id="280" r:id="rId15"/>
    <p:sldId id="291" r:id="rId16"/>
    <p:sldId id="283" r:id="rId17"/>
    <p:sldId id="275" r:id="rId18"/>
    <p:sldId id="276" r:id="rId19"/>
    <p:sldId id="277" r:id="rId20"/>
    <p:sldId id="278" r:id="rId21"/>
    <p:sldId id="279" r:id="rId22"/>
    <p:sldId id="287" r:id="rId23"/>
    <p:sldId id="281" r:id="rId24"/>
    <p:sldId id="290" r:id="rId25"/>
    <p:sldId id="282" r:id="rId26"/>
    <p:sldId id="284" r:id="rId27"/>
    <p:sldId id="285" r:id="rId28"/>
    <p:sldId id="267" r:id="rId29"/>
    <p:sldId id="288" r:id="rId3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ige driehoe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grpSp>
        <p:nvGrpSpPr>
          <p:cNvPr id="2" name="Groe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rije v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rije v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rije v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echte verbindingslijn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9126104-B763-4700-AA0C-D472C68D90C2}" type="datetimeFigureOut">
              <a:rPr lang="nl-NL" smtClean="0"/>
              <a:pPr/>
              <a:t>18-1-2012</a:t>
            </a:fld>
            <a:endParaRPr lang="nl-NL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5542B99-9D77-4EEB-83EF-3A3532C2997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126104-B763-4700-AA0C-D472C68D90C2}" type="datetimeFigureOut">
              <a:rPr lang="nl-NL" smtClean="0"/>
              <a:pPr/>
              <a:t>18-1-2012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542B99-9D77-4EEB-83EF-3A3532C2997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126104-B763-4700-AA0C-D472C68D90C2}" type="datetimeFigureOut">
              <a:rPr lang="nl-NL" smtClean="0"/>
              <a:pPr/>
              <a:t>18-1-2012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542B99-9D77-4EEB-83EF-3A3532C2997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126104-B763-4700-AA0C-D472C68D90C2}" type="datetimeFigureOut">
              <a:rPr lang="nl-NL" smtClean="0"/>
              <a:pPr/>
              <a:t>18-1-2012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542B99-9D77-4EEB-83EF-3A3532C29979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126104-B763-4700-AA0C-D472C68D90C2}" type="datetimeFigureOut">
              <a:rPr lang="nl-NL" smtClean="0"/>
              <a:pPr/>
              <a:t>18-1-2012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542B99-9D77-4EEB-83EF-3A3532C29979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Punthaak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unthaak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126104-B763-4700-AA0C-D472C68D90C2}" type="datetimeFigureOut">
              <a:rPr lang="nl-NL" smtClean="0"/>
              <a:pPr/>
              <a:t>18-1-2012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542B99-9D77-4EEB-83EF-3A3532C29979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126104-B763-4700-AA0C-D472C68D90C2}" type="datetimeFigureOut">
              <a:rPr lang="nl-NL" smtClean="0"/>
              <a:pPr/>
              <a:t>18-1-2012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542B99-9D77-4EEB-83EF-3A3532C2997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126104-B763-4700-AA0C-D472C68D90C2}" type="datetimeFigureOut">
              <a:rPr lang="nl-NL" smtClean="0"/>
              <a:pPr/>
              <a:t>18-1-2012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542B99-9D77-4EEB-83EF-3A3532C29979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126104-B763-4700-AA0C-D472C68D90C2}" type="datetimeFigureOut">
              <a:rPr lang="nl-NL" smtClean="0"/>
              <a:pPr/>
              <a:t>18-1-2012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542B99-9D77-4EEB-83EF-3A3532C2997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9126104-B763-4700-AA0C-D472C68D90C2}" type="datetimeFigureOut">
              <a:rPr lang="nl-NL" smtClean="0"/>
              <a:pPr/>
              <a:t>18-1-2012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542B99-9D77-4EEB-83EF-3A3532C2997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9126104-B763-4700-AA0C-D472C68D90C2}" type="datetimeFigureOut">
              <a:rPr lang="nl-NL" smtClean="0"/>
              <a:pPr/>
              <a:t>18-1-2012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5542B99-9D77-4EEB-83EF-3A3532C29979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rije v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echthoekige driehoe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echte verbindingslijn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unthaak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unthaak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rije v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rije v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echthoekige driehoe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0" name="Tijdelijke aanduiding voor teks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9126104-B763-4700-AA0C-D472C68D90C2}" type="datetimeFigureOut">
              <a:rPr lang="nl-NL" smtClean="0"/>
              <a:pPr/>
              <a:t>18-1-2012</a:t>
            </a:fld>
            <a:endParaRPr lang="nl-NL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5542B99-9D77-4EEB-83EF-3A3532C2997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m-foundation.org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yesgifts.nl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cw0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708920"/>
            <a:ext cx="2750800" cy="4149080"/>
          </a:xfrm>
          <a:prstGeom prst="rect">
            <a:avLst/>
          </a:prstGeom>
        </p:spPr>
      </p:pic>
      <p:pic>
        <p:nvPicPr>
          <p:cNvPr id="27650" name="Picture 2" descr="http://www.topnews.in/files/Rio-de-Janei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623905"/>
            <a:ext cx="6012160" cy="4234096"/>
          </a:xfrm>
          <a:prstGeom prst="rect">
            <a:avLst/>
          </a:prstGeom>
          <a:noFill/>
        </p:spPr>
      </p:pic>
      <p:sp>
        <p:nvSpPr>
          <p:cNvPr id="6" name="Rechthoek 5"/>
          <p:cNvSpPr/>
          <p:nvPr/>
        </p:nvSpPr>
        <p:spPr>
          <a:xfrm>
            <a:off x="2807296" y="2492896"/>
            <a:ext cx="6336704" cy="1728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43608" y="3212976"/>
            <a:ext cx="7772400" cy="1199704"/>
          </a:xfrm>
        </p:spPr>
        <p:txBody>
          <a:bodyPr/>
          <a:lstStyle/>
          <a:p>
            <a:r>
              <a:rPr lang="nl-NL" dirty="0" smtClean="0"/>
              <a:t>SUM Foundation</a:t>
            </a:r>
          </a:p>
          <a:p>
            <a:r>
              <a:rPr lang="nl-NL" dirty="0" smtClean="0"/>
              <a:t>Emile van Essen</a:t>
            </a:r>
          </a:p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536" y="1752601"/>
            <a:ext cx="8424936" cy="1829761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Monument voor duurzaamheid</a:t>
            </a:r>
            <a:br>
              <a:rPr lang="nl-NL" dirty="0" smtClean="0"/>
            </a:br>
            <a:r>
              <a:rPr lang="nl-NL" dirty="0" smtClean="0"/>
              <a:t>Symbool voor de mensheid </a:t>
            </a:r>
            <a:br>
              <a:rPr lang="nl-NL" dirty="0" smtClean="0"/>
            </a:b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cw0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4903002"/>
            <a:ext cx="1296144" cy="1954997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u="sng" dirty="0" err="1" smtClean="0"/>
              <a:t>sum-foundation</a:t>
            </a:r>
            <a:r>
              <a:rPr lang="nl-NL" dirty="0" smtClean="0"/>
              <a:t> heeft nu een donatie button: 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Je kan doneren met je bankrekening, creditcard en </a:t>
            </a:r>
            <a:r>
              <a:rPr lang="nl-NL" dirty="0" err="1" smtClean="0"/>
              <a:t>Paypal</a:t>
            </a:r>
            <a:r>
              <a:rPr lang="nl-NL" dirty="0" smtClean="0"/>
              <a:t> account </a:t>
            </a:r>
          </a:p>
          <a:p>
            <a:endParaRPr lang="nl-NL" dirty="0" smtClean="0"/>
          </a:p>
          <a:p>
            <a:r>
              <a:rPr lang="en-US" dirty="0" err="1" smtClean="0"/>
              <a:t>Doneer</a:t>
            </a:r>
            <a:r>
              <a:rPr lang="en-US" dirty="0" smtClean="0"/>
              <a:t> via </a:t>
            </a:r>
            <a:r>
              <a:rPr lang="en-US" u="sng" dirty="0" smtClean="0">
                <a:hlinkClick r:id="rId3"/>
              </a:rPr>
              <a:t>www.sum-foundation.org</a:t>
            </a:r>
            <a:endParaRPr lang="en-US" dirty="0" smtClean="0"/>
          </a:p>
          <a:p>
            <a:pPr>
              <a:buNone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grpSp>
        <p:nvGrpSpPr>
          <p:cNvPr id="11" name="Groep 10"/>
          <p:cNvGrpSpPr/>
          <p:nvPr/>
        </p:nvGrpSpPr>
        <p:grpSpPr>
          <a:xfrm>
            <a:off x="4644008" y="4903002"/>
            <a:ext cx="4499992" cy="1954998"/>
            <a:chOff x="4644008" y="4903002"/>
            <a:chExt cx="4499992" cy="1954998"/>
          </a:xfrm>
        </p:grpSpPr>
        <p:pic>
          <p:nvPicPr>
            <p:cNvPr id="4" name="Afbeelding 3" descr="cw00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12360" y="4903002"/>
              <a:ext cx="1296144" cy="1954997"/>
            </a:xfrm>
            <a:prstGeom prst="rect">
              <a:avLst/>
            </a:prstGeom>
          </p:spPr>
        </p:pic>
        <p:grpSp>
          <p:nvGrpSpPr>
            <p:cNvPr id="8" name="Groep 7"/>
            <p:cNvGrpSpPr/>
            <p:nvPr/>
          </p:nvGrpSpPr>
          <p:grpSpPr>
            <a:xfrm>
              <a:off x="4644008" y="5445224"/>
              <a:ext cx="4499992" cy="1412776"/>
              <a:chOff x="4644008" y="5445224"/>
              <a:chExt cx="4499992" cy="1412776"/>
            </a:xfrm>
          </p:grpSpPr>
          <p:sp>
            <p:nvSpPr>
              <p:cNvPr id="6" name="Gelijkbenige driehoek 5"/>
              <p:cNvSpPr/>
              <p:nvPr/>
            </p:nvSpPr>
            <p:spPr>
              <a:xfrm>
                <a:off x="4644008" y="5445224"/>
                <a:ext cx="4499992" cy="1412776"/>
              </a:xfrm>
              <a:prstGeom prst="triangle">
                <a:avLst>
                  <a:gd name="adj" fmla="val 100000"/>
                </a:avLst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" name="Tekstvak 6"/>
              <p:cNvSpPr txBox="1"/>
              <p:nvPr/>
            </p:nvSpPr>
            <p:spPr>
              <a:xfrm>
                <a:off x="5220072" y="6372036"/>
                <a:ext cx="25922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 smtClean="0"/>
                  <a:t>SUM FOUNDATION</a:t>
                </a:r>
                <a:endParaRPr lang="nl-NL" dirty="0"/>
              </a:p>
            </p:txBody>
          </p:sp>
        </p:grpSp>
      </p:grp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7080" y="2276872"/>
            <a:ext cx="1545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nl-NL" b="1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 descr="cw0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4903002"/>
            <a:ext cx="1296144" cy="1954997"/>
          </a:xfrm>
          <a:prstGeom prst="rect">
            <a:avLst/>
          </a:prstGeom>
        </p:spPr>
      </p:pic>
      <p:grpSp>
        <p:nvGrpSpPr>
          <p:cNvPr id="7" name="Groep 6"/>
          <p:cNvGrpSpPr/>
          <p:nvPr/>
        </p:nvGrpSpPr>
        <p:grpSpPr>
          <a:xfrm>
            <a:off x="4644008" y="5445224"/>
            <a:ext cx="4499992" cy="1412776"/>
            <a:chOff x="4644008" y="5445224"/>
            <a:chExt cx="4499992" cy="1412776"/>
          </a:xfrm>
        </p:grpSpPr>
        <p:sp>
          <p:nvSpPr>
            <p:cNvPr id="8" name="Gelijkbenige driehoek 7"/>
            <p:cNvSpPr/>
            <p:nvPr/>
          </p:nvSpPr>
          <p:spPr>
            <a:xfrm>
              <a:off x="4644008" y="5445224"/>
              <a:ext cx="4499992" cy="1412776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Tekstvak 8"/>
            <p:cNvSpPr txBox="1"/>
            <p:nvPr/>
          </p:nvSpPr>
          <p:spPr>
            <a:xfrm>
              <a:off x="5220072" y="6372036"/>
              <a:ext cx="25922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smtClean="0"/>
                <a:t>SUM FOUNDATION</a:t>
              </a:r>
              <a:endParaRPr lang="nl-NL" dirty="0"/>
            </a:p>
          </p:txBody>
        </p:sp>
      </p:grp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610515" y="-1585009"/>
            <a:ext cx="5904000" cy="90919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kerngedachte is dat “wij” nog lang en duurzaam willen genieten van de schoonheid, diversiteit en rijkdom van de aarde;</a:t>
            </a:r>
          </a:p>
          <a:p>
            <a:endParaRPr lang="nl-NL" dirty="0" smtClean="0"/>
          </a:p>
          <a:p>
            <a:r>
              <a:rPr lang="nl-NL" dirty="0" smtClean="0"/>
              <a:t>een ‘totem’-paal aanbieden als gedenkteken; Waaromheen ze hun leven kunnen vieren en met elkaar kunnen overleggen;</a:t>
            </a:r>
          </a:p>
          <a:p>
            <a:endParaRPr lang="nl-NL" dirty="0" smtClean="0"/>
          </a:p>
          <a:p>
            <a:r>
              <a:rPr lang="nl-NL" dirty="0" smtClean="0"/>
              <a:t>voor onze en hun kinderen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Totempaal</a:t>
            </a:r>
            <a:endParaRPr lang="nl-NL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pic>
        <p:nvPicPr>
          <p:cNvPr id="4" name="Afbeelding 3" descr="cw0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4903002"/>
            <a:ext cx="1296144" cy="1954997"/>
          </a:xfrm>
          <a:prstGeom prst="rect">
            <a:avLst/>
          </a:prstGeom>
        </p:spPr>
      </p:pic>
      <p:grpSp>
        <p:nvGrpSpPr>
          <p:cNvPr id="5" name="Groep 4"/>
          <p:cNvGrpSpPr/>
          <p:nvPr/>
        </p:nvGrpSpPr>
        <p:grpSpPr>
          <a:xfrm>
            <a:off x="4644008" y="5445224"/>
            <a:ext cx="4499992" cy="1412776"/>
            <a:chOff x="4644008" y="5445224"/>
            <a:chExt cx="4499992" cy="1412776"/>
          </a:xfrm>
        </p:grpSpPr>
        <p:sp>
          <p:nvSpPr>
            <p:cNvPr id="6" name="Gelijkbenige driehoek 5"/>
            <p:cNvSpPr/>
            <p:nvPr/>
          </p:nvSpPr>
          <p:spPr>
            <a:xfrm>
              <a:off x="4644008" y="5445224"/>
              <a:ext cx="4499992" cy="1412776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Tekstvak 6"/>
            <p:cNvSpPr txBox="1"/>
            <p:nvPr/>
          </p:nvSpPr>
          <p:spPr>
            <a:xfrm>
              <a:off x="5220072" y="6372036"/>
              <a:ext cx="25922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smtClean="0"/>
                <a:t>SUM FOUNDATION</a:t>
              </a:r>
              <a:endParaRPr lang="nl-NL" dirty="0"/>
            </a:p>
          </p:txBody>
        </p:sp>
      </p:grp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488" y="476672"/>
            <a:ext cx="8676000" cy="44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905312"/>
            <a:ext cx="7109255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 descr="cw0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4903002"/>
            <a:ext cx="1296144" cy="1954997"/>
          </a:xfrm>
          <a:prstGeom prst="rect">
            <a:avLst/>
          </a:prstGeom>
        </p:spPr>
      </p:pic>
      <p:grpSp>
        <p:nvGrpSpPr>
          <p:cNvPr id="5" name="Groep 4"/>
          <p:cNvGrpSpPr/>
          <p:nvPr/>
        </p:nvGrpSpPr>
        <p:grpSpPr>
          <a:xfrm>
            <a:off x="4644008" y="5445224"/>
            <a:ext cx="4499992" cy="1412776"/>
            <a:chOff x="4644008" y="5445224"/>
            <a:chExt cx="4499992" cy="1412776"/>
          </a:xfrm>
        </p:grpSpPr>
        <p:sp>
          <p:nvSpPr>
            <p:cNvPr id="6" name="Gelijkbenige driehoek 5"/>
            <p:cNvSpPr/>
            <p:nvPr/>
          </p:nvSpPr>
          <p:spPr>
            <a:xfrm>
              <a:off x="4644008" y="5445224"/>
              <a:ext cx="4499992" cy="1412776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Tekstvak 6"/>
            <p:cNvSpPr txBox="1"/>
            <p:nvPr/>
          </p:nvSpPr>
          <p:spPr>
            <a:xfrm>
              <a:off x="5220072" y="6372036"/>
              <a:ext cx="25922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smtClean="0"/>
                <a:t>SUM FOUNDATION</a:t>
              </a:r>
              <a:endParaRPr lang="nl-NL" dirty="0"/>
            </a:p>
          </p:txBody>
        </p:sp>
      </p:grpSp>
      <p:pic>
        <p:nvPicPr>
          <p:cNvPr id="8" name="Tijdelijke aanduiding voor inhoud 7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548680"/>
            <a:ext cx="7295813" cy="56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ilinder 8"/>
          <p:cNvSpPr/>
          <p:nvPr/>
        </p:nvSpPr>
        <p:spPr>
          <a:xfrm>
            <a:off x="1619672" y="5229200"/>
            <a:ext cx="288032" cy="43204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1986" name="Picture 2" descr="http://www.associationplanner.eu/upload/theplanner/pictures/lightbox/articles_810_16_1264767334_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81797" cy="5796000"/>
          </a:xfrm>
          <a:prstGeom prst="rect">
            <a:avLst/>
          </a:prstGeom>
          <a:noFill/>
        </p:spPr>
      </p:pic>
      <p:grpSp>
        <p:nvGrpSpPr>
          <p:cNvPr id="5" name="Groep 4"/>
          <p:cNvGrpSpPr/>
          <p:nvPr/>
        </p:nvGrpSpPr>
        <p:grpSpPr>
          <a:xfrm>
            <a:off x="4644008" y="4903002"/>
            <a:ext cx="4499992" cy="1954998"/>
            <a:chOff x="4644008" y="4903002"/>
            <a:chExt cx="4499992" cy="1954998"/>
          </a:xfrm>
        </p:grpSpPr>
        <p:pic>
          <p:nvPicPr>
            <p:cNvPr id="6" name="Afbeelding 5" descr="cw0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68344" y="4903002"/>
              <a:ext cx="1296144" cy="1954997"/>
            </a:xfrm>
            <a:prstGeom prst="rect">
              <a:avLst/>
            </a:prstGeom>
          </p:spPr>
        </p:pic>
        <p:grpSp>
          <p:nvGrpSpPr>
            <p:cNvPr id="7" name="Groep 6"/>
            <p:cNvGrpSpPr/>
            <p:nvPr/>
          </p:nvGrpSpPr>
          <p:grpSpPr>
            <a:xfrm>
              <a:off x="4644008" y="5445224"/>
              <a:ext cx="4499992" cy="1412776"/>
              <a:chOff x="4644008" y="5445224"/>
              <a:chExt cx="4499992" cy="1412776"/>
            </a:xfrm>
          </p:grpSpPr>
          <p:sp>
            <p:nvSpPr>
              <p:cNvPr id="8" name="Gelijkbenige driehoek 7"/>
              <p:cNvSpPr/>
              <p:nvPr/>
            </p:nvSpPr>
            <p:spPr>
              <a:xfrm>
                <a:off x="4644008" y="5445224"/>
                <a:ext cx="4499992" cy="1412776"/>
              </a:xfrm>
              <a:prstGeom prst="triangle">
                <a:avLst>
                  <a:gd name="adj" fmla="val 100000"/>
                </a:avLst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" name="Tekstvak 8"/>
              <p:cNvSpPr txBox="1"/>
              <p:nvPr/>
            </p:nvSpPr>
            <p:spPr>
              <a:xfrm>
                <a:off x="5220072" y="6372036"/>
                <a:ext cx="25922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 smtClean="0"/>
                  <a:t>SUM FOUNDATION</a:t>
                </a:r>
                <a:endParaRPr lang="nl-NL" dirty="0"/>
              </a:p>
            </p:txBody>
          </p:sp>
        </p:grp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nl-NL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Denk- en werkgroepen: </a:t>
            </a:r>
            <a:endParaRPr lang="nl-NL" dirty="0"/>
          </a:p>
        </p:txBody>
      </p:sp>
      <p:grpSp>
        <p:nvGrpSpPr>
          <p:cNvPr id="9" name="Groep 8"/>
          <p:cNvGrpSpPr/>
          <p:nvPr/>
        </p:nvGrpSpPr>
        <p:grpSpPr>
          <a:xfrm>
            <a:off x="4644008" y="4903002"/>
            <a:ext cx="4499992" cy="1954998"/>
            <a:chOff x="4644008" y="4903002"/>
            <a:chExt cx="4499992" cy="1954998"/>
          </a:xfrm>
        </p:grpSpPr>
        <p:pic>
          <p:nvPicPr>
            <p:cNvPr id="4" name="Afbeelding 3" descr="cw00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68344" y="4903002"/>
              <a:ext cx="1296144" cy="1954997"/>
            </a:xfrm>
            <a:prstGeom prst="rect">
              <a:avLst/>
            </a:prstGeom>
          </p:spPr>
        </p:pic>
        <p:grpSp>
          <p:nvGrpSpPr>
            <p:cNvPr id="5" name="Groep 4"/>
            <p:cNvGrpSpPr/>
            <p:nvPr/>
          </p:nvGrpSpPr>
          <p:grpSpPr>
            <a:xfrm>
              <a:off x="4644008" y="5445224"/>
              <a:ext cx="4499992" cy="1412776"/>
              <a:chOff x="4644008" y="5445224"/>
              <a:chExt cx="4499992" cy="1412776"/>
            </a:xfrm>
          </p:grpSpPr>
          <p:sp>
            <p:nvSpPr>
              <p:cNvPr id="6" name="Gelijkbenige driehoek 5"/>
              <p:cNvSpPr/>
              <p:nvPr/>
            </p:nvSpPr>
            <p:spPr>
              <a:xfrm>
                <a:off x="4644008" y="5445224"/>
                <a:ext cx="4499992" cy="1412776"/>
              </a:xfrm>
              <a:prstGeom prst="triangle">
                <a:avLst>
                  <a:gd name="adj" fmla="val 100000"/>
                </a:avLst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" name="Tekstvak 6"/>
              <p:cNvSpPr txBox="1"/>
              <p:nvPr/>
            </p:nvSpPr>
            <p:spPr>
              <a:xfrm>
                <a:off x="5220072" y="6372036"/>
                <a:ext cx="25922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 smtClean="0"/>
                  <a:t>SUM FOUNDATION</a:t>
                </a:r>
                <a:endParaRPr lang="nl-NL" dirty="0"/>
              </a:p>
            </p:txBody>
          </p: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02" y="1412776"/>
            <a:ext cx="8277062" cy="3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Het jeugd, scholieren en studententeam – samen met de Planeetbrigadiers;</a:t>
            </a:r>
          </a:p>
          <a:p>
            <a:r>
              <a:rPr lang="nl-NL" dirty="0" smtClean="0"/>
              <a:t>Sponsorteam winkels en particulieren – samen met MKB en Plattelandsvrouwen;</a:t>
            </a:r>
          </a:p>
          <a:p>
            <a:r>
              <a:rPr lang="nl-NL" dirty="0" smtClean="0"/>
              <a:t>Sponsorteam bedrijven en media – samen met ANP en …;</a:t>
            </a:r>
          </a:p>
          <a:p>
            <a:r>
              <a:rPr lang="nl-NL" dirty="0" smtClean="0"/>
              <a:t>Sponsorteam fondsen en instellingen – samen met SBF en David Berg.</a:t>
            </a:r>
          </a:p>
          <a:p>
            <a:r>
              <a:rPr lang="nl-NL" dirty="0" smtClean="0"/>
              <a:t> </a:t>
            </a:r>
          </a:p>
          <a:p>
            <a:r>
              <a:rPr lang="nl-NL" dirty="0" smtClean="0"/>
              <a:t>Voor dit team hebben we vijf coördinators</a:t>
            </a:r>
            <a:br>
              <a:rPr lang="nl-NL" dirty="0" smtClean="0"/>
            </a:br>
            <a:r>
              <a:rPr lang="nl-NL" dirty="0" smtClean="0"/>
              <a:t> nodig en een massa aan “handjes.”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Donateurs en sponsorwerving Team </a:t>
            </a:r>
            <a:endParaRPr lang="nl-NL" dirty="0"/>
          </a:p>
        </p:txBody>
      </p:sp>
      <p:pic>
        <p:nvPicPr>
          <p:cNvPr id="4" name="Afbeelding 3" descr="cw0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4903002"/>
            <a:ext cx="1296144" cy="1954997"/>
          </a:xfrm>
          <a:prstGeom prst="rect">
            <a:avLst/>
          </a:prstGeom>
        </p:spPr>
      </p:pic>
      <p:grpSp>
        <p:nvGrpSpPr>
          <p:cNvPr id="5" name="Groep 4"/>
          <p:cNvGrpSpPr/>
          <p:nvPr/>
        </p:nvGrpSpPr>
        <p:grpSpPr>
          <a:xfrm>
            <a:off x="4644008" y="5445224"/>
            <a:ext cx="4499992" cy="1412776"/>
            <a:chOff x="4644008" y="5445224"/>
            <a:chExt cx="4499992" cy="1412776"/>
          </a:xfrm>
        </p:grpSpPr>
        <p:sp>
          <p:nvSpPr>
            <p:cNvPr id="6" name="Gelijkbenige driehoek 5"/>
            <p:cNvSpPr/>
            <p:nvPr/>
          </p:nvSpPr>
          <p:spPr>
            <a:xfrm>
              <a:off x="4644008" y="5445224"/>
              <a:ext cx="4499992" cy="1412776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Tekstvak 6"/>
            <p:cNvSpPr txBox="1"/>
            <p:nvPr/>
          </p:nvSpPr>
          <p:spPr>
            <a:xfrm>
              <a:off x="5220072" y="6372036"/>
              <a:ext cx="25922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smtClean="0"/>
                <a:t>SUM FOUNDATION</a:t>
              </a:r>
              <a:endParaRPr lang="nl-NL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De schaal- en constructietekeningen voor het 8 meter hoge beeld en de miniatuur van 30 cm zijn klaar. </a:t>
            </a:r>
          </a:p>
          <a:p>
            <a:r>
              <a:rPr lang="nl-NL" dirty="0" smtClean="0"/>
              <a:t>Voor de tussenliggende maten – 1,30 m / 2,60 m / 5,20 m – zijn nog geen </a:t>
            </a:r>
            <a:r>
              <a:rPr lang="nl-NL" dirty="0" err="1" smtClean="0"/>
              <a:t>maatvoeringstekeningen</a:t>
            </a:r>
            <a:r>
              <a:rPr lang="nl-NL" dirty="0" smtClean="0"/>
              <a:t>. </a:t>
            </a:r>
          </a:p>
          <a:p>
            <a:r>
              <a:rPr lang="nl-NL" dirty="0" smtClean="0"/>
              <a:t>Verder moeten op basis van offertes producenten geselecteerd worden, die tevens begeleiding behoeven tijdens de productie, transport en aflevering. </a:t>
            </a:r>
          </a:p>
          <a:p>
            <a:pPr>
              <a:buNone/>
            </a:pPr>
            <a:endParaRPr lang="nl-NL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Techniek- en offerte Team </a:t>
            </a:r>
            <a:endParaRPr lang="nl-NL" dirty="0"/>
          </a:p>
        </p:txBody>
      </p:sp>
      <p:pic>
        <p:nvPicPr>
          <p:cNvPr id="4" name="Afbeelding 3" descr="cw0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4903002"/>
            <a:ext cx="1296144" cy="1954997"/>
          </a:xfrm>
          <a:prstGeom prst="rect">
            <a:avLst/>
          </a:prstGeom>
        </p:spPr>
      </p:pic>
      <p:grpSp>
        <p:nvGrpSpPr>
          <p:cNvPr id="5" name="Groep 4"/>
          <p:cNvGrpSpPr/>
          <p:nvPr/>
        </p:nvGrpSpPr>
        <p:grpSpPr>
          <a:xfrm>
            <a:off x="4644008" y="5445224"/>
            <a:ext cx="4499992" cy="1412776"/>
            <a:chOff x="4644008" y="5445224"/>
            <a:chExt cx="4499992" cy="1412776"/>
          </a:xfrm>
        </p:grpSpPr>
        <p:sp>
          <p:nvSpPr>
            <p:cNvPr id="6" name="Gelijkbenige driehoek 5"/>
            <p:cNvSpPr/>
            <p:nvPr/>
          </p:nvSpPr>
          <p:spPr>
            <a:xfrm>
              <a:off x="4644008" y="5445224"/>
              <a:ext cx="4499992" cy="1412776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Tekstvak 6"/>
            <p:cNvSpPr txBox="1"/>
            <p:nvPr/>
          </p:nvSpPr>
          <p:spPr>
            <a:xfrm>
              <a:off x="5220072" y="6372036"/>
              <a:ext cx="25922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smtClean="0"/>
                <a:t>SUM FOUNDATION</a:t>
              </a:r>
              <a:endParaRPr lang="nl-NL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We ook gedacht aan de vlaggetjes, T-shirts, sjaals en petjes. We denken dat </a:t>
            </a:r>
            <a:r>
              <a:rPr lang="nl-NL" u="sng" dirty="0" err="1" smtClean="0">
                <a:hlinkClick r:id="rId2"/>
              </a:rPr>
              <a:t>www.yesgifts.nl</a:t>
            </a:r>
            <a:r>
              <a:rPr lang="nl-NL" dirty="0" smtClean="0"/>
              <a:t> ons hierbij kan helpen en </a:t>
            </a:r>
            <a:r>
              <a:rPr lang="nl-NL" dirty="0" err="1" smtClean="0"/>
              <a:t>Rien</a:t>
            </a:r>
            <a:r>
              <a:rPr lang="nl-NL" dirty="0" smtClean="0"/>
              <a:t> </a:t>
            </a:r>
            <a:r>
              <a:rPr lang="nl-NL" dirty="0" err="1" smtClean="0"/>
              <a:t>Wesseling</a:t>
            </a:r>
            <a:r>
              <a:rPr lang="nl-NL" dirty="0" smtClean="0"/>
              <a:t> heeft aangeboden om te kijken zijn textiel achterban kan helpen. </a:t>
            </a:r>
          </a:p>
          <a:p>
            <a:r>
              <a:rPr lang="nl-NL" dirty="0" smtClean="0"/>
              <a:t> </a:t>
            </a:r>
          </a:p>
          <a:p>
            <a:r>
              <a:rPr lang="nl-NL" dirty="0" smtClean="0"/>
              <a:t>Voor dit team hebben we twee </a:t>
            </a:r>
            <a:r>
              <a:rPr lang="nl-NL" dirty="0" err="1" smtClean="0"/>
              <a:t>coordinatoren</a:t>
            </a:r>
            <a:r>
              <a:rPr lang="nl-NL" dirty="0" smtClean="0"/>
              <a:t> nodig en vier paar “handjes.”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Vlag Team</a:t>
            </a:r>
            <a:endParaRPr lang="nl-NL" dirty="0"/>
          </a:p>
        </p:txBody>
      </p:sp>
      <p:pic>
        <p:nvPicPr>
          <p:cNvPr id="4" name="Afbeelding 3" descr="cw0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4903002"/>
            <a:ext cx="1296144" cy="1954997"/>
          </a:xfrm>
          <a:prstGeom prst="rect">
            <a:avLst/>
          </a:prstGeom>
        </p:spPr>
      </p:pic>
      <p:grpSp>
        <p:nvGrpSpPr>
          <p:cNvPr id="5" name="Groep 4"/>
          <p:cNvGrpSpPr/>
          <p:nvPr/>
        </p:nvGrpSpPr>
        <p:grpSpPr>
          <a:xfrm>
            <a:off x="4644008" y="5445224"/>
            <a:ext cx="4499992" cy="1412776"/>
            <a:chOff x="4644008" y="5445224"/>
            <a:chExt cx="4499992" cy="1412776"/>
          </a:xfrm>
        </p:grpSpPr>
        <p:sp>
          <p:nvSpPr>
            <p:cNvPr id="6" name="Gelijkbenige driehoek 5"/>
            <p:cNvSpPr/>
            <p:nvPr/>
          </p:nvSpPr>
          <p:spPr>
            <a:xfrm>
              <a:off x="4644008" y="5445224"/>
              <a:ext cx="4499992" cy="1412776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Tekstvak 6"/>
            <p:cNvSpPr txBox="1"/>
            <p:nvPr/>
          </p:nvSpPr>
          <p:spPr>
            <a:xfrm>
              <a:off x="5220072" y="6372036"/>
              <a:ext cx="25922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smtClean="0"/>
                <a:t>SUM FOUNDATION</a:t>
              </a:r>
              <a:endParaRPr lang="nl-NL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b="1" dirty="0" err="1" smtClean="0"/>
              <a:t>Oprichter</a:t>
            </a:r>
            <a:r>
              <a:rPr lang="en-US" dirty="0" smtClean="0"/>
              <a:t> World Sustainability Fund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err="1" smtClean="0"/>
              <a:t>Eigenaar</a:t>
            </a:r>
            <a:r>
              <a:rPr lang="en-US" b="1" dirty="0" smtClean="0"/>
              <a:t> </a:t>
            </a:r>
            <a:r>
              <a:rPr lang="en-US" dirty="0" smtClean="0"/>
              <a:t>Global Human Commons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nl-NL" b="1" dirty="0" smtClean="0"/>
              <a:t>Eigenaar</a:t>
            </a:r>
            <a:r>
              <a:rPr lang="nl-NL" dirty="0" smtClean="0"/>
              <a:t> </a:t>
            </a:r>
            <a:r>
              <a:rPr lang="nl-NL" dirty="0" err="1" smtClean="0"/>
              <a:t>Essential</a:t>
            </a:r>
            <a:r>
              <a:rPr lang="nl-NL" dirty="0" smtClean="0"/>
              <a:t> Technologies 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b="1" dirty="0" smtClean="0"/>
              <a:t>Eigenaar </a:t>
            </a:r>
            <a:r>
              <a:rPr lang="nl-NL" dirty="0" smtClean="0"/>
              <a:t>Essence-SUM 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Emile van Essen</a:t>
            </a:r>
            <a:endParaRPr lang="nl-NL" dirty="0"/>
          </a:p>
        </p:txBody>
      </p:sp>
      <p:pic>
        <p:nvPicPr>
          <p:cNvPr id="4" name="Afbeelding 3" descr="cw0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4903002"/>
            <a:ext cx="1296144" cy="1954997"/>
          </a:xfrm>
          <a:prstGeom prst="rect">
            <a:avLst/>
          </a:prstGeom>
        </p:spPr>
      </p:pic>
      <p:grpSp>
        <p:nvGrpSpPr>
          <p:cNvPr id="5" name="Groep 4"/>
          <p:cNvGrpSpPr/>
          <p:nvPr/>
        </p:nvGrpSpPr>
        <p:grpSpPr>
          <a:xfrm>
            <a:off x="4644008" y="5445224"/>
            <a:ext cx="4499992" cy="1412776"/>
            <a:chOff x="4644008" y="5445224"/>
            <a:chExt cx="4499992" cy="1412776"/>
          </a:xfrm>
        </p:grpSpPr>
        <p:sp>
          <p:nvSpPr>
            <p:cNvPr id="6" name="Gelijkbenige driehoek 5"/>
            <p:cNvSpPr/>
            <p:nvPr/>
          </p:nvSpPr>
          <p:spPr>
            <a:xfrm>
              <a:off x="4644008" y="5445224"/>
              <a:ext cx="4499992" cy="1412776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Tekstvak 6"/>
            <p:cNvSpPr txBox="1"/>
            <p:nvPr/>
          </p:nvSpPr>
          <p:spPr>
            <a:xfrm>
              <a:off x="5220072" y="6372036"/>
              <a:ext cx="25922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smtClean="0"/>
                <a:t>SUM FOUNDATION</a:t>
              </a:r>
              <a:endParaRPr lang="nl-NL" dirty="0"/>
            </a:p>
          </p:txBody>
        </p:sp>
      </p:grpSp>
      <p:pic>
        <p:nvPicPr>
          <p:cNvPr id="1026" name="Picture 2" descr="eve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456" y="260648"/>
            <a:ext cx="1368000" cy="1748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De UN werkt officieel met zes talen en het Engels is het meest gangbaar. </a:t>
            </a:r>
          </a:p>
          <a:p>
            <a:endParaRPr lang="nl-NL" dirty="0" smtClean="0"/>
          </a:p>
          <a:p>
            <a:r>
              <a:rPr lang="nl-NL" dirty="0" smtClean="0"/>
              <a:t>We hebben een Nederlandstalige website in eigen beheer die we willen uitbreiden met de zes UN talen. Dit geldt zowel voor de standaard tekst als de nieuws teksten.</a:t>
            </a:r>
          </a:p>
          <a:p>
            <a:endParaRPr lang="nl-NL" dirty="0" smtClean="0"/>
          </a:p>
          <a:p>
            <a:r>
              <a:rPr lang="nl-NL" dirty="0" smtClean="0"/>
              <a:t>Voor dit team hebben we één taal en één website </a:t>
            </a:r>
            <a:r>
              <a:rPr lang="nl-NL" dirty="0" err="1" smtClean="0"/>
              <a:t>coordinator</a:t>
            </a:r>
            <a:r>
              <a:rPr lang="nl-NL" dirty="0" smtClean="0"/>
              <a:t> nodig, plus zes tot twaalf vertalers/</a:t>
            </a:r>
            <a:r>
              <a:rPr lang="nl-NL" dirty="0" err="1" smtClean="0"/>
              <a:t>tekstcontrolers</a:t>
            </a:r>
            <a:r>
              <a:rPr lang="nl-NL" dirty="0" smtClean="0"/>
              <a:t> en twee paar </a:t>
            </a:r>
            <a:br>
              <a:rPr lang="nl-NL" dirty="0" smtClean="0"/>
            </a:br>
            <a:r>
              <a:rPr lang="nl-NL" dirty="0" smtClean="0"/>
              <a:t>“website onderhoud handjes.”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Vertaal- en website Team </a:t>
            </a:r>
            <a:endParaRPr lang="nl-NL" dirty="0"/>
          </a:p>
        </p:txBody>
      </p:sp>
      <p:pic>
        <p:nvPicPr>
          <p:cNvPr id="4" name="Afbeelding 3" descr="cw0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4903002"/>
            <a:ext cx="1296144" cy="1954997"/>
          </a:xfrm>
          <a:prstGeom prst="rect">
            <a:avLst/>
          </a:prstGeom>
        </p:spPr>
      </p:pic>
      <p:grpSp>
        <p:nvGrpSpPr>
          <p:cNvPr id="5" name="Groep 4"/>
          <p:cNvGrpSpPr/>
          <p:nvPr/>
        </p:nvGrpSpPr>
        <p:grpSpPr>
          <a:xfrm>
            <a:off x="4644008" y="5445224"/>
            <a:ext cx="4499992" cy="1412776"/>
            <a:chOff x="4644008" y="5445224"/>
            <a:chExt cx="4499992" cy="1412776"/>
          </a:xfrm>
        </p:grpSpPr>
        <p:sp>
          <p:nvSpPr>
            <p:cNvPr id="6" name="Gelijkbenige driehoek 5"/>
            <p:cNvSpPr/>
            <p:nvPr/>
          </p:nvSpPr>
          <p:spPr>
            <a:xfrm>
              <a:off x="4644008" y="5445224"/>
              <a:ext cx="4499992" cy="1412776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Tekstvak 6"/>
            <p:cNvSpPr txBox="1"/>
            <p:nvPr/>
          </p:nvSpPr>
          <p:spPr>
            <a:xfrm>
              <a:off x="5220072" y="6372036"/>
              <a:ext cx="25922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smtClean="0"/>
                <a:t>SUM FOUNDATION</a:t>
              </a:r>
              <a:endParaRPr lang="nl-NL" dirty="0"/>
            </a:p>
          </p:txBody>
        </p:sp>
      </p:grpSp>
      <p:pic>
        <p:nvPicPr>
          <p:cNvPr id="8" name="Afbeelding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46000"/>
            <a:ext cx="3024000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Secretariaat- en communicatie Team </a:t>
            </a:r>
            <a:endParaRPr lang="nl-NL" dirty="0"/>
          </a:p>
        </p:txBody>
      </p:sp>
      <p:pic>
        <p:nvPicPr>
          <p:cNvPr id="4" name="Afbeelding 3" descr="cw0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4903002"/>
            <a:ext cx="1296144" cy="1954997"/>
          </a:xfrm>
          <a:prstGeom prst="rect">
            <a:avLst/>
          </a:prstGeom>
        </p:spPr>
      </p:pic>
      <p:grpSp>
        <p:nvGrpSpPr>
          <p:cNvPr id="5" name="Groep 4"/>
          <p:cNvGrpSpPr/>
          <p:nvPr/>
        </p:nvGrpSpPr>
        <p:grpSpPr>
          <a:xfrm>
            <a:off x="4644008" y="5445224"/>
            <a:ext cx="4499992" cy="1412776"/>
            <a:chOff x="4644008" y="5445224"/>
            <a:chExt cx="4499992" cy="1412776"/>
          </a:xfrm>
        </p:grpSpPr>
        <p:sp>
          <p:nvSpPr>
            <p:cNvPr id="6" name="Gelijkbenige driehoek 5"/>
            <p:cNvSpPr/>
            <p:nvPr/>
          </p:nvSpPr>
          <p:spPr>
            <a:xfrm>
              <a:off x="4644008" y="5445224"/>
              <a:ext cx="4499992" cy="1412776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Tekstvak 6"/>
            <p:cNvSpPr txBox="1"/>
            <p:nvPr/>
          </p:nvSpPr>
          <p:spPr>
            <a:xfrm>
              <a:off x="5220072" y="6372036"/>
              <a:ext cx="25922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smtClean="0"/>
                <a:t>SUM FOUNDATION</a:t>
              </a:r>
              <a:endParaRPr lang="nl-NL" dirty="0"/>
            </a:p>
          </p:txBody>
        </p:sp>
      </p:grp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Door de aandacht in de media, de mailings en de (internationale) </a:t>
            </a:r>
            <a:r>
              <a:rPr lang="nl-NL" dirty="0" err="1" smtClean="0"/>
              <a:t>events</a:t>
            </a:r>
            <a:r>
              <a:rPr lang="nl-NL" dirty="0" smtClean="0"/>
              <a:t>, zal er best wel extra vraag komen naar </a:t>
            </a:r>
            <a:r>
              <a:rPr lang="nl-NL" dirty="0" err="1" smtClean="0"/>
              <a:t>emailcontact</a:t>
            </a:r>
            <a:r>
              <a:rPr lang="nl-NL" dirty="0" smtClean="0"/>
              <a:t>. </a:t>
            </a:r>
          </a:p>
          <a:p>
            <a:r>
              <a:rPr lang="nl-NL" dirty="0" smtClean="0"/>
              <a:t>De meeste vragen willen we ondervangen met een V&amp;A pagina op de website, maar dat lost niet alles op. </a:t>
            </a:r>
          </a:p>
          <a:p>
            <a:r>
              <a:rPr lang="nl-NL" dirty="0" smtClean="0"/>
              <a:t>We willen dit team opstarten met een NL en Engels talige desk.</a:t>
            </a:r>
          </a:p>
          <a:p>
            <a:r>
              <a:rPr lang="nl-NL" dirty="0" smtClean="0"/>
              <a:t>Voor dit team hebben we twee </a:t>
            </a:r>
            <a:r>
              <a:rPr lang="nl-NL" dirty="0" err="1" smtClean="0"/>
              <a:t>coordinatoren</a:t>
            </a:r>
            <a:r>
              <a:rPr lang="nl-NL" dirty="0" smtClean="0"/>
              <a:t> nodig en voorlopig vier paar “handjes.”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NL" dirty="0" smtClean="0"/>
              <a:t>Dat wij deze waarden ongeschonden willen overdragen aan onze kinderen; 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Zodat ze hun vertrouwen in de toekomst kunnen herstellen; 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Dat dit weer een vanzelfsprekendheid wordt…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Rijkdom van de aarde</a:t>
            </a:r>
            <a:endParaRPr lang="nl-NL" dirty="0"/>
          </a:p>
        </p:txBody>
      </p:sp>
      <p:grpSp>
        <p:nvGrpSpPr>
          <p:cNvPr id="4" name="Groep 3"/>
          <p:cNvGrpSpPr/>
          <p:nvPr/>
        </p:nvGrpSpPr>
        <p:grpSpPr>
          <a:xfrm>
            <a:off x="4644008" y="4903002"/>
            <a:ext cx="4499992" cy="1954998"/>
            <a:chOff x="4644008" y="4903002"/>
            <a:chExt cx="4499992" cy="1954998"/>
          </a:xfrm>
        </p:grpSpPr>
        <p:pic>
          <p:nvPicPr>
            <p:cNvPr id="5" name="Afbeelding 4" descr="cw00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12360" y="4903002"/>
              <a:ext cx="1296144" cy="1954997"/>
            </a:xfrm>
            <a:prstGeom prst="rect">
              <a:avLst/>
            </a:prstGeom>
          </p:spPr>
        </p:pic>
        <p:grpSp>
          <p:nvGrpSpPr>
            <p:cNvPr id="6" name="Groep 7"/>
            <p:cNvGrpSpPr/>
            <p:nvPr/>
          </p:nvGrpSpPr>
          <p:grpSpPr>
            <a:xfrm>
              <a:off x="4644008" y="5445224"/>
              <a:ext cx="4499992" cy="1412776"/>
              <a:chOff x="4644008" y="5445224"/>
              <a:chExt cx="4499992" cy="1412776"/>
            </a:xfrm>
          </p:grpSpPr>
          <p:sp>
            <p:nvSpPr>
              <p:cNvPr id="7" name="Gelijkbenige driehoek 6"/>
              <p:cNvSpPr/>
              <p:nvPr/>
            </p:nvSpPr>
            <p:spPr>
              <a:xfrm>
                <a:off x="4644008" y="5445224"/>
                <a:ext cx="4499992" cy="1412776"/>
              </a:xfrm>
              <a:prstGeom prst="triangle">
                <a:avLst>
                  <a:gd name="adj" fmla="val 100000"/>
                </a:avLst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" name="Tekstvak 7"/>
              <p:cNvSpPr txBox="1"/>
              <p:nvPr/>
            </p:nvSpPr>
            <p:spPr>
              <a:xfrm>
                <a:off x="5220072" y="6372036"/>
                <a:ext cx="25922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 smtClean="0"/>
                  <a:t>SUM FOUNDATION</a:t>
                </a:r>
                <a:endParaRPr lang="nl-NL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NL" dirty="0" smtClean="0"/>
              <a:t>We beheren zowel de </a:t>
            </a:r>
            <a:r>
              <a:rPr lang="nl-NL" dirty="0" err="1" smtClean="0"/>
              <a:t>prodeo</a:t>
            </a:r>
            <a:r>
              <a:rPr lang="nl-NL" dirty="0" smtClean="0"/>
              <a:t> vrijwilligers input als wel de euro gebonden activiteiten op basis van de begroting.</a:t>
            </a:r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Voor dit team hebben we twee paar “handjes” nodig.</a:t>
            </a:r>
          </a:p>
          <a:p>
            <a:pPr>
              <a:buNone/>
            </a:pPr>
            <a:endParaRPr lang="nl-NL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Penning- en budget Team </a:t>
            </a:r>
            <a:endParaRPr lang="nl-NL" dirty="0"/>
          </a:p>
        </p:txBody>
      </p:sp>
      <p:pic>
        <p:nvPicPr>
          <p:cNvPr id="4" name="Afbeelding 3" descr="cw0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4903002"/>
            <a:ext cx="1296144" cy="1954997"/>
          </a:xfrm>
          <a:prstGeom prst="rect">
            <a:avLst/>
          </a:prstGeom>
        </p:spPr>
      </p:pic>
      <p:grpSp>
        <p:nvGrpSpPr>
          <p:cNvPr id="5" name="Groep 4"/>
          <p:cNvGrpSpPr/>
          <p:nvPr/>
        </p:nvGrpSpPr>
        <p:grpSpPr>
          <a:xfrm>
            <a:off x="4644008" y="5445224"/>
            <a:ext cx="4499992" cy="1412776"/>
            <a:chOff x="4644008" y="5445224"/>
            <a:chExt cx="4499992" cy="1412776"/>
          </a:xfrm>
        </p:grpSpPr>
        <p:sp>
          <p:nvSpPr>
            <p:cNvPr id="6" name="Gelijkbenige driehoek 5"/>
            <p:cNvSpPr/>
            <p:nvPr/>
          </p:nvSpPr>
          <p:spPr>
            <a:xfrm>
              <a:off x="4644008" y="5445224"/>
              <a:ext cx="4499992" cy="1412776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Tekstvak 6"/>
            <p:cNvSpPr txBox="1"/>
            <p:nvPr/>
          </p:nvSpPr>
          <p:spPr>
            <a:xfrm>
              <a:off x="5220072" y="6372036"/>
              <a:ext cx="25922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smtClean="0"/>
                <a:t>SUM FOUNDATION</a:t>
              </a:r>
              <a:endParaRPr lang="nl-NL" dirty="0"/>
            </a:p>
          </p:txBody>
        </p:sp>
      </p:grpSp>
      <p:pic>
        <p:nvPicPr>
          <p:cNvPr id="8" name="Afbeelding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509120"/>
            <a:ext cx="5759450" cy="1079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0962" name="AutoShape 2" descr="data:image/jpeg;base64,/9j/4AAQSkZJRgABAQAAAQABAAD/2wCEAAkGBhQSEBUUExQUFBQVFRQWFRcYFRYVFhgUFxUVFRcXFRYXHCYeFxkjGRcUHy8gIycpLCwsFx4xNTAqNSYsLCkBCQoKDgwOGA8PGikcHBwpKSkpKSkpKSkpKSkpKSwpKSwpKSksLCksLCkpKSwpLCksLCwpLCksLCksKSwpKSwpKf/AABEIALkBEAMBIgACEQEDEQH/xAAbAAACAwEBAQAAAAAAAAAAAAACAwEEBQYAB//EAEsQAAIBAgMEBgYHBQUGBgMAAAECEQADEiExBAVBUQYTImFxgTKRobHB8CNCUnKCktEUM1Ni4QcWQ8LSFVRjk6KyRHODhLPxFyRk/8QAGAEAAwEBAAAAAAAAAAAAAAAAAAECAwT/xAAhEQEBAQADAQADAQEBAQAAAAAAARECITESA0FRE4FhIv/aAAwDAQACEQMRAD8A+hBqkNSwakGt2emA0Qal4q9NA04GpmlA0QakemA1IalzXppA4NRrcqtiog9B6th6nFVTrOPD2DxNMD0j1YDUWOqvWUQuUYNWcVexVX6yiD0hp4NeJpYapxUAc16aDFUzQBhqIPSpr00yPD0avVcGiDUj1aW5TBcqoHow1Kw1xXopqor0xXqQfNeJpeOvF6QEWoC1QXoC1BiLUDGoLUBamHN1MUeCvAVtrINEKmK9RoRUzUVBNAFiqMdZO3dJbNsHPrCNQmcaatOEeEzzisLb+lF0mFhBH1c25ZufgB50tPHWbXvFLQ7bhZ0B1PgozPlWHt3TCMrS/ibzGSg+8+VcpiZjEksSMhLMT3nUn1027sbowVgVYgELGJzmQMgcj3Uu6fUa1reZuspuMzNnAOQGTeiugyymJ7609k3i9vJTI+yc18uXlWba2G3b+qQ5Bg3XCvyPV2x4xBgxOulN79Ki9K42cnU7DvEXAciCIkajOdD5cQKthqwNwNm08l97VsB6ueJvVWA9EHquHog9MlkXKPrKrBqkPRhrOOvY6r4qkNSwLAapmkBqnFQD5qQ1I6ypD0EsBqNXquGow1I1lXpgeqgeix1KlkXK91lV8dex0A8vQlqVjoS1AML1Bal4qjFQGYaGmlaHBV6VgK8ab1deNujSxh9IN9/s4WFDF8UEnIYY4DM68CK5LbN83LoGNyQTJWMKxn9UZctZ8a3um1pi1kKGYxcOQ70GvCues7vzIJz0hB1j+BY9lfP2USb2m8pFfETOQAOecDKBp6qsJsDsMUZfabsJ6zmfKdeFWrIAPYALDKR9NcB5Yj2LZ7hPeaNXxH7TDKR9O4P3j9Hb8BVIvN7Z9iVRiktEGR9DaBkf4h7TfgBNWkuZEpkp1Nv6JPx7Rc7TfhzqqXBbMgsP/cXQdSP4dnwFS7AMMUBhmOsm/dA1nql7NvXWknT7PErhjUlELCNO1eb0hnwz55UU0D3DIx4pIJHWXAGOWqWUy8Sc4mvA/PzxrLk3/H419xnNvBfe1awasXchzfwX3tWsDWnHwcvTQ1EHpQapBqknYqINSMVTNIHhqIPSA1SHoM/FU46RjqcVAPDVIekYqG/dIRiNQCfUJoC4r0wPXJ3d4udXPgMh/wBNZm07yezcV7ZKmCDPosAQYYaEe6p9LX0IGjFcfsv9odkqMSXAdDhCss/yksCR4itXd/SyxecICysdMYCgmYgEEie7jpSurljbmvA0GKoLUjGWqMVK62dM6HFTwGlqEvQFqEtRgBXq9XqAkGvTUVFI3MdLnm7bXIyhMdptW/hpm2nExXPPcmFJ8FPa8hYtwPWYra6XX/p1UnI2gcOIiSXuR2VGJhl4VhveCjQ5jIZ2kaIGSLNx85GcTwrTjenPz9G7ZQ3kryx4ZLYtZR45c6K9cjJjloBcOHyWxaGfHs+2q73cKZYgpC6KLCGQMix7bHTiAam0xzwSBlJtgIsTGd58z+HnTSZmBnIQfbI2e33Qiyw4ZHn5hlkyMIBwxMKo2e1pmZbttx9dZ/WqpksAQM2T6RyxUGS9wBRnz9utBc3mhbsJ1jcC5N5vyiBy05UtOca0tnuEnshMJBxFFLZwSMV5pDmeR51YnP54d1UNk/aGYNcVlQBvSIXhoEGXmQKuDT59nKsuXrf8c6a+4/SfwX3tWvWPuL0n8F/zVr1c8FTNTNDXqaRTRYqXNemmDcVTipc16aBhoNTNLBqcVANxUNwypHMMPWCKDFUhqQxz8/P9f61kdIz9GPxe4GtSY+f6fGsfpJnZB5OParfpSnqWDsj5Hx+Ap4vYZ48KpbFcgH54EU64+R+ePjWlS67ZOnjFEQkghVUsACZAiSWJJPfV25tjPqxYGIkyM9DGnKvnFm7FyPnSuz3Xdm0mmnuMVnymHtbG5NuZdqwT2LgJI/mCkgjkZGddRjrhtnvYdrsH+YL6yyfEV2XWUNJTi1CWpZehL0GsTUYqGaiakx4qEmomhLUByvSu4wvEgsBgQEgqg1YkFj2pz0Arnf2xF+tBJPoKJ1yJu3DJ499avSjY8e1MZcwiDCiaAICZYwBrpNZdu0i5YUxCNcV9tD9RMh5mM6rj4x5ZpS7UztNq3J+1BuN53H92Q7qC5sVxmi7dVSdEku+fK2unkAKv3W7PbJHLrbq2l5ZJbGY7vbUWlMQgbDyt2xYSMvrP2z40y3+Ky7ltiWZWaPrX7gtW/Ielz7MedXrJOGLeKOVm0FXlk9ww3jkarhlmQUxcMCttN3wLnJD3Gjuj+IMv+PeCjP8AkTI+GVFTbTbSgOR9HizkYzevDI5Fj6GmYpgPnQ7KcoUnBGiWeqtaDOWEtnyMSDRZe6sufrf8XjX6PHtP91fe1bUVh9HB2n+6vvNblVPF1EVFFURVJRUVMV40DHqmhivUEKamaCvUAc16aGagmgOfvN2mH8xGo4EiqG9rGOyw4jtDxWfhPrpG9LhF+4J0dtBnz186fs12UGc85knXupeJxyNgQT3j9aczZeuq203cLHuY+yf0pxbLThz7q1SpFoujyrsNxXPovAn4VxF1+2p+da6zcUlW7RAxd3EeFTy8Np7fewtaf7Lz+Uo/wNdszQSORI9tcBvez9GCCfSGsxmG1By5V2e7dp6yzbfiyKT96AG9oNT+lRbx17FQ1Bp6rFya9NDNSKmm8TUE16Kg1Om4rpEZ2phK5YDBLPoi/wCEvOB4yKz3DAQcQWIALLs9uJAnCvbInnWh0gxftFxiSFDR2ri2lJAXLEO2cp86zbVuT2FBn+HbLnPLD1lzsn1fEG54w5eitGZ6tSNP3VoSQR/FunPiNAZB7qC4RihimKdHdtoeZz7C5eqvXSJ+kKcIF68bhjus2uzmI9VMS6xkL1sCI6u2lhZg/bOJYA1FCBsrFc+uK95XZrQHgO36xSbLqp7LWlMEHqrRvN5uQR+YUvsSCxshubs+03fMZR4TVlWdsv8A9h44CLCAcRMh/fQDwDMsLvEYrt0Ty7NlOyOWYHGo+fnlSbIUNA6gNHaCu12753CBHqNHirLl66PxeNzo56b/AHR7zW7FYPRs9t/uj31v0SroYoYozUE1RBivVM0AbOO4H1lv0o0k16KICiC0aeF4a9hp4UUfVil9n8qoQ14pV5UFH1YNRfyYqcHzHpEsbXdHNgeeqg0ew3ewRyjjHPl35+dH01SNtbvW0eP8JR8DVXd5yPlyHvrbdmseUyud3sO2/wB9vea9bfIeA5VO+/3j+IPPgppGznsjw7quIVdsyIPea6bo5eiV+0ARnlkDPsiuY285D7361q7ouwUg8V94FF8DqN5H6JvFT7f61udDtoxbMR9i44HgQr+9m9VYW2NNp/un2R+hq70GvSt5eRtn1hwfctR+lcXVlqBmocdCWoaNGqG899pZWcnaQMCumPOc4JyGXtFcPvbpI1y7jTFbDKLZAc5iTMnKsq1tJxanLLyw6U/nfSfWLG1K6hkYMpnMcxkde+jLV8r2fpDftZJdYKJgZFdAdGBGutdb0T35d2g3OsIOELEKF1J1jw5Urw609Ze+LzHabuBRIdhItAtwGdx+yBqMo0qjehdRhA4Xb3LL0E9IZRA5VG/95D9ourhLnG2rsRkYACjTw76o2r94/u7eHlhtgHnEkE+o8KJ4xs7aSs2E4MWHP91YWyv5rmfqoHUA9vqxmf3103JzJB6seUwc4rNvbJdMG5cRZjN7kmNdOVeXdqyPpXZZE9XabMnSDBWcjqaZZP6vPvVEGHrGIyyt2ltie7HJyPHvOlUrm+Lf8Mty624Xj8OntFG27bSgk2nYArm9xVjERBhcQggjwxDuqwdtVZwCyDIBFu2bhwkZkHLLScspg55Uh1E7t3jcuNGALbg+igVZjzjjlNXmbPl+nzNVtnxG5i+kPZOIt2UBMgBbcCAQJGX1uYmrI/pWfL1v+Pxs9G27b5j0BPL0hW+l0ESCCOYII9YriusOFlnCHENlJIkGNeMCe6a9unff7OSsl7cscOQIbiynQZzOWccKcmqrtZqC1Z+0b7tqzrLM1tmRoUgB1UMQSYGjDSffHHX+ll5xGIAYTICrBnUEmSdCJy176Cx3tvaVYkKysRBMMCQDIEgHLMHxg0Au/SkcMAPniP6mvme7d/3bMtbK5rBkAjjEgEaEcCOPOtba+kVx7mO27JIAyEc5E8vOqnEr078Gpx18vv7wuN6Tu3izH4xT9k35fRlUXHgkCCcQzMaNIHiKf+fRffb6Be3zaQwWkiZgE5jKKXs/SS0zhO0pZsKyMiZAHhMj11y10kkk5nie8njOtIN4LgfOVIIyMSpU5+qs/lprvtu3mllMdwkLIGQJzIYgQO5TnWOf7QNmxR9L3dgZ/wDVl51z++uk/X2+qNvDmrTinMchGmZ41yu13IZCPn5mq4/ilnabzzxudKd8JtG0B0DLCKhDQvaVnmIJkYcHtHCk7sOZ8BwJ7+NZD3ZYnnnlzgc60t2v2j4Hj3j+tVZkxnyu9svpCPpW+6p9n9KpbKex4d3f/Wr3SIRcHenhoWFZ2xz1bGMoOcd68qqXpMml7dofFfeKt7vu9kHl8DNUNreVPh85U7d1zsfPKj9B3d1cSMANVYetWA18RWD0Y2029ptEk4S6hszGFpQk84DlvKtjY7sweeA+uD8K5C25VomCpI75U/0pQR9CTbTZvl7jOUYXAAMT5YgQYmAMo55+Nb4uggEGQQCCNCCJBFfNre/3YBXOIgnNvSwsQIJ4x8a6TYd+EAWuwptqgBY+kgWMgSMxHPiKiXvtvY5JW9Dx/Wj2d8z4n/tqsLno+fu/rR7M/pd2Kt6iJutmfxe8Cur6E7aiC8zsFEpnnzuE6DwrL3lZW3aDKoDSM4zkgz7ao3tqKzHEOTw00rP6+p0eZW1t92411+rS4QWaGC20Bk9lgTiLDvIFUbheB1jWhzFy8zE8P3SnDyMAVVa5ichnWCQpUh2gZCYHLPTMU3ZUIICC9nAPV21tAiY1Yk8J4ZmkxvqwFwxhuHsgE9Vs+FQADDMxEkEiDz8jSrgQ+ljY87l5VBjP6hxCQRwBmZpn7IWPbRzBn6S+NIUCYGRgRHvMxXe2sRj2ZDABC/SMCM5H1hOkZ0EBMGIHFYGEkhQjvOTHCWMEjshfPvq8NquYVCdawIHooLQAkgAl1OLhMGJBEnUgpOHD1l1h2TC2SuYzGbrTxZcx2bxGvaurbEdrgjdkZchpQR1qy04ijBYYYrlxmckEwAoYqBmTEcSaKZ79OPr+FK2dVBMLYVsxk+O56IaASoygg5E0xm8OHhWXL10fj8J2gkgePwNZ2yXgt22xEqrhmGsqLskQcjIEQcqubc3o+P8AlY1ku8NBHPu+tI17jV8bkX+1/btrx37t1ZAuMxg8jHpAGMWWoPGqbZ8fbSTfPL31HXe/4VKzGA8RFJ2i+wCxPHnHCpa+fXVPamyHzwpz0fppbPeJWTMicwOIOWYordztpx7S/wDcKobORgJ4gwPA1e3TdPWBoMAMJgxiKmATzJyrbenNZ/8ATqHyznKTy7+WvrrP3gwVQCQDI4gHMcteVWDemBIjKc+ccfCsbf20ghmE9lXzOXFQIPgDpWM9bXwDsScSnFopWQomCdTxqNp2ElQzrgw95OsDPCJPCIrH2bbr5U9WhMkHFgLZqCBBOQ18fCp2nbdrKnEt0d6zz44dK01lYf1hxsCAMJA56SCe6cq1d2P2uOY8OE1ytvbXLySWk5zPhnPhXSbubtjx5dxFFSfvrZA6FuKAnX6sSR6hWLsLA2Gw5iW9wNdBtF0sXREuOcJBwLIGJYEnQDPjFU9wdFLlu2wvMi4jMKesaMIXMKYnLnWXK9NPxTKxdq2Zrk4VZjGRCkjTnEUW7N2XhkbbASJOWQy1zrt12UWrELiOBAFJbPsiRAUAD0Y4661nLs6yfSzxfWJmDqY8O+nOXR8ptO2Pe6WxatujjEAquFVgTkokKxI1GtZnSnc+Eh7YCyQGgQMzGKPMz5d9M2rZWwqUEkGVIbtaCPSjkMhNP6U7URaVlM9uDIkFWkQQeGlE96H6YO77QNwK5gHOQRHokgzMRpV7GGuhWg47bIDlmWtGD6zWDeuiA3FWw+kDIgkZYcjGUZ6U/Y4D2gTkVXXKGxOq55x9UE6xVg9XzWmWGyPn7xVldztCtiUSoIGehAI4d/8AWlW9icZZeRHP+lP7lHzY1+kLfQgd49xrI25xOv1bmg8B8+Fau9irgLiAgyTExll66zNusA+i4MgrpAzjPM+ArLjyk6Vy42ugLXOAvxn6K2UEQBq3aiAM6qtB9KPx7Ux7vRA8chS7rAsexZbM5tjuHXl5e2mWNnukEqi8BCbO/HliUZd85Vexz/FADbnL9n8rb3fPUE+HDLnVhNobQNeyiMFgIM/vjwzmmHd+1HL6Yel9SzbGR4FmJzy8YqV6P3jOJm89pnzi2BGc60vqH/nyJNlzJwX2yzxXQgmdTgY9/ClhFGq7P+O71hz4wRnrVv8AuyOJsTMCesY4uWZzMBj+Hupa7usD/wARa4RhtFvazEGR3eul9Q/8qLZb6zhDWdDkiQSPGYie6mxyzPhPsFCibOsxcvel9W2iDhlKLMd9QLuz/Z2h8pE3DEYgNCRzFRbta8ePzMVt5WyFXstMngeKOM54SR66zLOxk3e2RbUkyxwnCCZBKgyTHCthdtsAArsq5aFmJ+1OpadKlriuoItW0GYKqog4SGGgH2uVVuTDKXd2xKfpNraNJFlwJ1w5gkGBOYrJ24WhHVXMeZnTllHt15VrbRs9prV03EDBVa5qVxEIwzg/ZJHnXO/t2zMc7FwZJo8+iDHpGlD0XL5491I2k9kfOs1pHeOznVHH4VPPlNJ2htmuAYbjIP8Ay2I4+FGnrPtbaFyK4gc9SM+FbCXlKBltqqlZzZjnzGWuuuWtRs3RVHAJvsARIw2hpwzZ+Na67gtBAs3XgESSq5AE5hRqfGqvOJnHvth3tq8lgAZzwOk//VDaeFlgCTBzAgV09rcdgADqgRwxu50nkwnTlVq3ZtqsqtoEEQQqTJBYQWkxgBfvUTpnUfarHKW7l256CM/3VZvdlVyzujaDqqp99wp/Ksv/ANNdNs46zMtigLlJiGzB5HLlSNt3rYt9lnUNIyEk56SFByiKm/kLP6yj0WV87r4jzRcJHD0mMnzXjWrsm6bSZqgMcXZnM68YTXiADVvZHS8ishDowMccxBiDxBobm3JGBbtnrMwBIcyNZRTPjy0qbytPJ6MqTkdBnHDxA76oWtoD3MBVxBAOIDivjH1vdQWt4Mhx3ruBJwgRbVGY5gQMTAqMOcxmas7Jve29xggLBdXAJk/y4RBHxpDYvbZaHVtAGhyGXAge+uUQ5R90evMzWrvrb7j22NvrLaCQW6tGZnH1VBJOfDszOpyridn3pcGJi11goP8ADECcPaUiTnIjFz5VXGo5106mT88Mv19dZ++3BsOAQSApAkHMOoyHgTVC3cuOEbG7K5ICjCo0BnFHzGtV9qtIQwUAOqXC0EtOFC0iIH1QJ/m0rTbqNZ+w3QAwJYZjQtOpnQTz8agvlaI1DNEzwuSBz4jLvqdzFTdhzAOsthGYnM1pB7CrkLQKuTm1xxi+j0ga4QfAjlNXeWHGztl2UGp7B455Kde+gt2S74VRmJaAFkmOsMwAs6Enwqi2yXXX98UgRkiHKNNO+uy6O7Fe2XYG2vrLJxqxdrobFhxsqonVr9YxCiSSfKspxyNeXLaz7SqIxbJIxRjuMWOg0EAc4HjQPvKMls7Ouv8AggnSdTVa5vm4wg2l1nVznJGoPee7Kl2C7yRbt6kZgt4+karJEy2tMb9vYhLwCRICqMtcvXRrt1x7LMbplVE9rMthJJVdPKsXa791DCraJgkRaEznlPlQjbtqwiWgEHEAgA0Pfnwp9Uu1zriWAxNnhGTPyE6a1O8Nnx3MKgMSABkYkzEk6ZkVGz27rKGN1hPKBxjlVTeJdSoN94IbW4OEDie+pnKbh/NzWpd266Y7F3sPjWLLwGhlkEjk5+RVRNmYCFUgAKACyKQBAAOJhnFYq7MxENcYmQJxsRnHAeY0q7uvdpZ2BxsAikHtkEmZIyqrmJkaRtGc4HanO4NPwzSuriJe0MgP3hOeJTpHcad/sZZ9H1gj3iqFjcas5V5RYOYGfpTAnjFRLqrMggEH+La9RP2u7vq3su12wkB8WZMhSRoo5j7Ptrz9GrEdq42SqIGESQjcc+MDz9Vrd2w2rfWKrQuM4cTLJAAGLhkSDTt6HFVv3rbW3Qm5DqVJW3BAPKSRXKbZslm2xCm9CgemUBy7hb0g19CBtfaHkUPuasTf2w27vWQyDEsAtiGeEDPCrcaXG3+HykcpYuo5AR854kEewSKNNjIEdZYnTO8o4k8aAdGI/wDEbOsGfTvfG0OE8eNXLmw2yO3tFqYHaCCcUQTm6yI5+zjpWbaba1NoKrpiAUemuoK9/casvvcJb7PaYnLORJJA0B5xXKnYdmnPbE0g/RpzJ43TzNAdg2MCTtTmOKrb+BPf8zE3if1XQbt3xbN4vexSConEVw9lphRMj0RqNdDUXemYSFtsBjKkkgMFBB7AUR6LBVJJ0zGlc5bTdyntXrr9xGEetUNGNo3cDl158Lkd3GxS/wAxtxrbz6ZY1hoYwOBAhgesDAEA8OetYjb8UDtBS0CGwtlnmpK3AT2MgYJiBlE1K7z3cv8Ag3m+87nn9m4leff+7+Gxg+Jv/wCbaCPZR8Ju31Z2Hpe9q3gQ3BbJkkvJMAyFhFwzIB10HCqCb7BgMowkyV4GBkoE5cMx36U9el2yj0diteaWm/8AkVvfUDptbBlNlsKefVWR6sNqj4hZ/wCrH9+Co6u0otISvZR4Egg9mBInLnpWhu/+0FktuotAtBwYBhUEzmVGRzg6SeJrJ/8AyPdAgW1A8f0UUpv7R9p4QPxXPgwp/EVt/obe9tpa+LhtXLrKCAGR2ABnh3HMDga0rdnbsDm3se0S8EkWL2vaGIdnLIjidBWVc/tC2s6v6y5/7nNUbvSvaGMlk/5Vs+0qTT+Sx0Fnde2jNbNy0SuFuse3aUkziyuMoE5ZfpU7D0b2jEesazbBxQevsXO03Eqlwk/pMTkK5v8AvNfj94QZEEBVgZyIC+Hq76Ud/wC0HW9d/OaeDI7LdXRhkB617DZjIXLuS8cLW0yMx3HI8ILN6dE7bGLN7q1mYfG8ZRlFpZ1OpMAxzrgn3jdOtxz+Jv1pbbS51Zj5mjB06u70ztmB1Dgf+eRPmFmPOhudNQyqptXCiMWRG2m4UUkycKRhWZMwM5o4OEgbEsGDBEyR5T88aWw//hX1N/pquv4Y7nT4n/ATnm7/AAjnXk/tFuKIW1bUGTq5z/ETVd7g/wBzQev9K91y/wC5p7T/AJaXX8Psd7+0C6xk27JI4lAT7aSenV7hbsD/ANJPblUttYGmy248D+leTeI/3S1rI7J4fho6L/qB092mIBRQOCrh9QUiobp7tf8AFPrb/VTjvszP7NanngEeYwwag7/eMP7PbCEyVwCJyz0y0oP/AKp3emW1NrdY+v40pulW0nW6fyr/AKavDfJ/3a1+U/pUrvph/gW/JGHwzo0KI6RbUwyuMYkmAuQy1IXT+vOqz78vnW7c8mj3Vrp0huqezZTQaKw0OXxohv8AucbNuSZnBnx46k0aGJ/ta9H727+d/wBabbfaXUsDeZVjEcTkAnTzrWO/7kfurY8LZ/WgPSC9/DTytn55eqjaMYZ60/bPkx9tD+zXD9V/U1b/APt29wtp/wAtv1rx6Q3/ALA/Jcz9tLaWRgDY7g+o/wCU/pVhdwbQQG6i7hOjFGCnwYiD5VrDf20/ZPjgfxNIO9NpJnCfO21G0dMx903VMG2wPI5Zc/DvqTuu8fqMdO/QZeytM702rlEf8Mj4V7/ae1cmP4PHXKjRkZo3NeP1DRjcF4/Uq+d47UTmD44AOXGO4UNzadqI0bTgkcKOz6U/7u3vse0UY6M3/sjPvpy3Nq1i55Ad55d5qet2uZ7f5V9o40DoNvopdM9q2sfaYifDKvHopdBjFb/MY8jFef8Aam+2fJRpmKEW9q/4n5gPjSHQv7sPGbKPMfEipToyT/iKPV/qpLWNo0m5HLEQPVOlQdlvn7ff2j3nPPvPrNA6X7PRNTOK8JzjCob/ADCjHRIH0WJjI6k6ToEy45Z8KzRsF6M8X5qE7pu64QfbTLpqt0QiJLiZ1VtRnA7OeVQei9sHNzHeI86z03Nd+yufMr8a8dx3eSfmXlSPpbXc9j+IPGQB59qf61A3bs/Fjx0ZeA+94f1qiNw3f5Z4DEJ9VGOjt3+X836UxsfQI8KmaE1DVSRE0l6atJPHzoCreqsVqxe/WlXKipKwCoKUTULUFqBbqVSpFEtI3haFSNnHKjGtEuvnQpKbKvIU9NmXur1jj88asUGAbOOQ9VA9vuX1GnfPtrz04FcIO6M+BqVHv4U1f1py6edVhEqnzl+lH1PiPV+lMqbdAKVB3ny/QVBHzh+FNNHa40gruo4zQPZHI+oGrXGpP6++gM8oB8kUpkHIe341pNp5Um7p50gzcMcMvGPfU/swMZDwxn4frVpvifdQN+nupBXGyfyxH3j8KH9nHEx4g5fOVWH9I+VLTX5+1TMS2BOoM8hmTypi7MBqCB5T3TnSuB8qbY1pkcllR9omZOQHsGdPtuO+pu6jwNG2gpiP/9k="/>
          <p:cNvSpPr>
            <a:spLocks noChangeAspect="1" noChangeArrowheads="1"/>
          </p:cNvSpPr>
          <p:nvPr/>
        </p:nvSpPr>
        <p:spPr bwMode="auto">
          <a:xfrm>
            <a:off x="63500" y="-857250"/>
            <a:ext cx="2590800" cy="1762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0964" name="AutoShape 4" descr="data:image/jpeg;base64,/9j/4AAQSkZJRgABAQAAAQABAAD/2wCEAAkGBhQSEBUUExQUFBQVFRQWFRcYFRYVFhgUFxUVFRcXFRYXHCYeFxkjGRcUHy8gIycpLCwsFx4xNTAqNSYsLCkBCQoKDgwOGA8PGikcHBwpKSkpKSkpKSkpKSkpKSwpKSwpKSksLCksLCkpKSwpLCksLCwpLCksLCksKSwpKSwpKf/AABEIALkBEAMBIgACEQEDEQH/xAAbAAACAwEBAQAAAAAAAAAAAAACAwEEBQYAB//EAEsQAAIBAgMEBgYHBQUGBgMAAAECEQADEiExBAVBUQYTImFxgTKRobHB8CNCUnKCktEUM1Ni4QcWQ8LSFVRjk6KyRHODhLPxFyRk/8QAGAEAAwEBAAAAAAAAAAAAAAAAAAECAwT/xAAhEQEBAQADAQADAQEBAQAAAAAAARECITESA0FRE4FhIv/aAAwDAQACEQMRAD8A+hBqkNSwakGt2emA0Qal4q9NA04GpmlA0QakemA1IalzXppA4NRrcqtiog9B6th6nFVTrOPD2DxNMD0j1YDUWOqvWUQuUYNWcVexVX6yiD0hp4NeJpYapxUAc16aDFUzQBhqIPSpr00yPD0avVcGiDUj1aW5TBcqoHow1Kw1xXopqor0xXqQfNeJpeOvF6QEWoC1QXoC1BiLUDGoLUBamHN1MUeCvAVtrINEKmK9RoRUzUVBNAFiqMdZO3dJbNsHPrCNQmcaatOEeEzzisLb+lF0mFhBH1c25ZufgB50tPHWbXvFLQ7bhZ0B1PgozPlWHt3TCMrS/ibzGSg+8+VcpiZjEksSMhLMT3nUn1027sbowVgVYgELGJzmQMgcj3Uu6fUa1reZuspuMzNnAOQGTeiugyymJ7609k3i9vJTI+yc18uXlWba2G3b+qQ5Bg3XCvyPV2x4xBgxOulN79Ki9K42cnU7DvEXAciCIkajOdD5cQKthqwNwNm08l97VsB6ueJvVWA9EHquHog9MlkXKPrKrBqkPRhrOOvY6r4qkNSwLAapmkBqnFQD5qQ1I6ypD0EsBqNXquGow1I1lXpgeqgeix1KlkXK91lV8dex0A8vQlqVjoS1AML1Bal4qjFQGYaGmlaHBV6VgK8ab1deNujSxh9IN9/s4WFDF8UEnIYY4DM68CK5LbN83LoGNyQTJWMKxn9UZctZ8a3um1pi1kKGYxcOQ70GvCues7vzIJz0hB1j+BY9lfP2USb2m8pFfETOQAOecDKBp6qsJsDsMUZfabsJ6zmfKdeFWrIAPYALDKR9NcB5Yj2LZ7hPeaNXxH7TDKR9O4P3j9Hb8BVIvN7Z9iVRiktEGR9DaBkf4h7TfgBNWkuZEpkp1Nv6JPx7Rc7TfhzqqXBbMgsP/cXQdSP4dnwFS7AMMUBhmOsm/dA1nql7NvXWknT7PErhjUlELCNO1eb0hnwz55UU0D3DIx4pIJHWXAGOWqWUy8Sc4mvA/PzxrLk3/H419xnNvBfe1awasXchzfwX3tWsDWnHwcvTQ1EHpQapBqknYqINSMVTNIHhqIPSA1SHoM/FU46RjqcVAPDVIekYqG/dIRiNQCfUJoC4r0wPXJ3d4udXPgMh/wBNZm07yezcV7ZKmCDPosAQYYaEe6p9LX0IGjFcfsv9odkqMSXAdDhCss/yksCR4itXd/SyxecICysdMYCgmYgEEie7jpSurljbmvA0GKoLUjGWqMVK62dM6HFTwGlqEvQFqEtRgBXq9XqAkGvTUVFI3MdLnm7bXIyhMdptW/hpm2nExXPPcmFJ8FPa8hYtwPWYra6XX/p1UnI2gcOIiSXuR2VGJhl4VhveCjQ5jIZ2kaIGSLNx85GcTwrTjenPz9G7ZQ3kryx4ZLYtZR45c6K9cjJjloBcOHyWxaGfHs+2q73cKZYgpC6KLCGQMix7bHTiAam0xzwSBlJtgIsTGd58z+HnTSZmBnIQfbI2e33Qiyw4ZHn5hlkyMIBwxMKo2e1pmZbttx9dZ/WqpksAQM2T6RyxUGS9wBRnz9utBc3mhbsJ1jcC5N5vyiBy05UtOca0tnuEnshMJBxFFLZwSMV5pDmeR51YnP54d1UNk/aGYNcVlQBvSIXhoEGXmQKuDT59nKsuXrf8c6a+4/SfwX3tWvWPuL0n8F/zVr1c8FTNTNDXqaRTRYqXNemmDcVTipc16aBhoNTNLBqcVANxUNwypHMMPWCKDFUhqQxz8/P9f61kdIz9GPxe4GtSY+f6fGsfpJnZB5OParfpSnqWDsj5Hx+Ap4vYZ48KpbFcgH54EU64+R+ePjWlS67ZOnjFEQkghVUsACZAiSWJJPfV25tjPqxYGIkyM9DGnKvnFm7FyPnSuz3Xdm0mmnuMVnymHtbG5NuZdqwT2LgJI/mCkgjkZGddRjrhtnvYdrsH+YL6yyfEV2XWUNJTi1CWpZehL0GsTUYqGaiakx4qEmomhLUByvSu4wvEgsBgQEgqg1YkFj2pz0Arnf2xF+tBJPoKJ1yJu3DJ499avSjY8e1MZcwiDCiaAICZYwBrpNZdu0i5YUxCNcV9tD9RMh5mM6rj4x5ZpS7UztNq3J+1BuN53H92Q7qC5sVxmi7dVSdEku+fK2unkAKv3W7PbJHLrbq2l5ZJbGY7vbUWlMQgbDyt2xYSMvrP2z40y3+Ky7ltiWZWaPrX7gtW/Ielz7MedXrJOGLeKOVm0FXlk9ww3jkarhlmQUxcMCttN3wLnJD3Gjuj+IMv+PeCjP8AkTI+GVFTbTbSgOR9HizkYzevDI5Fj6GmYpgPnQ7KcoUnBGiWeqtaDOWEtnyMSDRZe6sufrf8XjX6PHtP91fe1bUVh9HB2n+6vvNblVPF1EVFFURVJRUVMV40DHqmhivUEKamaCvUAc16aGagmgOfvN2mH8xGo4EiqG9rGOyw4jtDxWfhPrpG9LhF+4J0dtBnz186fs12UGc85knXupeJxyNgQT3j9aczZeuq203cLHuY+yf0pxbLThz7q1SpFoujyrsNxXPovAn4VxF1+2p+da6zcUlW7RAxd3EeFTy8Np7fewtaf7Lz+Uo/wNdszQSORI9tcBvez9GCCfSGsxmG1By5V2e7dp6yzbfiyKT96AG9oNT+lRbx17FQ1Bp6rFya9NDNSKmm8TUE16Kg1Om4rpEZ2phK5YDBLPoi/wCEvOB4yKz3DAQcQWIALLs9uJAnCvbInnWh0gxftFxiSFDR2ri2lJAXLEO2cp86zbVuT2FBn+HbLnPLD1lzsn1fEG54w5eitGZ6tSNP3VoSQR/FunPiNAZB7qC4RihimKdHdtoeZz7C5eqvXSJ+kKcIF68bhjus2uzmI9VMS6xkL1sCI6u2lhZg/bOJYA1FCBsrFc+uK95XZrQHgO36xSbLqp7LWlMEHqrRvN5uQR+YUvsSCxshubs+03fMZR4TVlWdsv8A9h44CLCAcRMh/fQDwDMsLvEYrt0Ty7NlOyOWYHGo+fnlSbIUNA6gNHaCu12753CBHqNHirLl66PxeNzo56b/AHR7zW7FYPRs9t/uj31v0SroYoYozUE1RBivVM0AbOO4H1lv0o0k16KICiC0aeF4a9hp4UUfVil9n8qoQ14pV5UFH1YNRfyYqcHzHpEsbXdHNgeeqg0ew3ewRyjjHPl35+dH01SNtbvW0eP8JR8DVXd5yPlyHvrbdmseUyud3sO2/wB9vea9bfIeA5VO+/3j+IPPgppGznsjw7quIVdsyIPea6bo5eiV+0ARnlkDPsiuY285D7361q7ouwUg8V94FF8DqN5H6JvFT7f61udDtoxbMR9i44HgQr+9m9VYW2NNp/un2R+hq70GvSt5eRtn1hwfctR+lcXVlqBmocdCWoaNGqG899pZWcnaQMCumPOc4JyGXtFcPvbpI1y7jTFbDKLZAc5iTMnKsq1tJxanLLyw6U/nfSfWLG1K6hkYMpnMcxkde+jLV8r2fpDftZJdYKJgZFdAdGBGutdb0T35d2g3OsIOELEKF1J1jw5Urw609Ze+LzHabuBRIdhItAtwGdx+yBqMo0qjehdRhA4Xb3LL0E9IZRA5VG/95D9ourhLnG2rsRkYACjTw76o2r94/u7eHlhtgHnEkE+o8KJ4xs7aSs2E4MWHP91YWyv5rmfqoHUA9vqxmf3103JzJB6seUwc4rNvbJdMG5cRZjN7kmNdOVeXdqyPpXZZE9XabMnSDBWcjqaZZP6vPvVEGHrGIyyt2ltie7HJyPHvOlUrm+Lf8Mty624Xj8OntFG27bSgk2nYArm9xVjERBhcQggjwxDuqwdtVZwCyDIBFu2bhwkZkHLLScspg55Uh1E7t3jcuNGALbg+igVZjzjjlNXmbPl+nzNVtnxG5i+kPZOIt2UBMgBbcCAQJGX1uYmrI/pWfL1v+Pxs9G27b5j0BPL0hW+l0ESCCOYII9YriusOFlnCHENlJIkGNeMCe6a9unff7OSsl7cscOQIbiynQZzOWccKcmqrtZqC1Z+0b7tqzrLM1tmRoUgB1UMQSYGjDSffHHX+ll5xGIAYTICrBnUEmSdCJy176Cx3tvaVYkKysRBMMCQDIEgHLMHxg0Au/SkcMAPniP6mvme7d/3bMtbK5rBkAjjEgEaEcCOPOtba+kVx7mO27JIAyEc5E8vOqnEr078Gpx18vv7wuN6Tu3izH4xT9k35fRlUXHgkCCcQzMaNIHiKf+fRffb6Be3zaQwWkiZgE5jKKXs/SS0zhO0pZsKyMiZAHhMj11y10kkk5nie8njOtIN4LgfOVIIyMSpU5+qs/lprvtu3mllMdwkLIGQJzIYgQO5TnWOf7QNmxR9L3dgZ/wDVl51z++uk/X2+qNvDmrTinMchGmZ41yu13IZCPn5mq4/ilnabzzxudKd8JtG0B0DLCKhDQvaVnmIJkYcHtHCk7sOZ8BwJ7+NZD3ZYnnnlzgc60t2v2j4Hj3j+tVZkxnyu9svpCPpW+6p9n9KpbKex4d3f/Wr3SIRcHenhoWFZ2xz1bGMoOcd68qqXpMml7dofFfeKt7vu9kHl8DNUNreVPh85U7d1zsfPKj9B3d1cSMANVYetWA18RWD0Y2029ptEk4S6hszGFpQk84DlvKtjY7sweeA+uD8K5C25VomCpI75U/0pQR9CTbTZvl7jOUYXAAMT5YgQYmAMo55+Nb4uggEGQQCCNCCJBFfNre/3YBXOIgnNvSwsQIJ4x8a6TYd+EAWuwptqgBY+kgWMgSMxHPiKiXvtvY5JW9Dx/Wj2d8z4n/tqsLno+fu/rR7M/pd2Kt6iJutmfxe8Cur6E7aiC8zsFEpnnzuE6DwrL3lZW3aDKoDSM4zkgz7ao3tqKzHEOTw00rP6+p0eZW1t92411+rS4QWaGC20Bk9lgTiLDvIFUbheB1jWhzFy8zE8P3SnDyMAVVa5ichnWCQpUh2gZCYHLPTMU3ZUIICC9nAPV21tAiY1Yk8J4ZmkxvqwFwxhuHsgE9Vs+FQADDMxEkEiDz8jSrgQ+ljY87l5VBjP6hxCQRwBmZpn7IWPbRzBn6S+NIUCYGRgRHvMxXe2sRj2ZDABC/SMCM5H1hOkZ0EBMGIHFYGEkhQjvOTHCWMEjshfPvq8NquYVCdawIHooLQAkgAl1OLhMGJBEnUgpOHD1l1h2TC2SuYzGbrTxZcx2bxGvaurbEdrgjdkZchpQR1qy04ijBYYYrlxmckEwAoYqBmTEcSaKZ79OPr+FK2dVBMLYVsxk+O56IaASoygg5E0xm8OHhWXL10fj8J2gkgePwNZ2yXgt22xEqrhmGsqLskQcjIEQcqubc3o+P8AlY1ku8NBHPu+tI17jV8bkX+1/btrx37t1ZAuMxg8jHpAGMWWoPGqbZ8fbSTfPL31HXe/4VKzGA8RFJ2i+wCxPHnHCpa+fXVPamyHzwpz0fppbPeJWTMicwOIOWYordztpx7S/wDcKobORgJ4gwPA1e3TdPWBoMAMJgxiKmATzJyrbenNZ/8ATqHyznKTy7+WvrrP3gwVQCQDI4gHMcteVWDemBIjKc+ccfCsbf20ghmE9lXzOXFQIPgDpWM9bXwDsScSnFopWQomCdTxqNp2ElQzrgw95OsDPCJPCIrH2bbr5U9WhMkHFgLZqCBBOQ18fCp2nbdrKnEt0d6zz44dK01lYf1hxsCAMJA56SCe6cq1d2P2uOY8OE1ytvbXLySWk5zPhnPhXSbubtjx5dxFFSfvrZA6FuKAnX6sSR6hWLsLA2Gw5iW9wNdBtF0sXREuOcJBwLIGJYEnQDPjFU9wdFLlu2wvMi4jMKesaMIXMKYnLnWXK9NPxTKxdq2Zrk4VZjGRCkjTnEUW7N2XhkbbASJOWQy1zrt12UWrELiOBAFJbPsiRAUAD0Y4661nLs6yfSzxfWJmDqY8O+nOXR8ptO2Pe6WxatujjEAquFVgTkokKxI1GtZnSnc+Eh7YCyQGgQMzGKPMz5d9M2rZWwqUEkGVIbtaCPSjkMhNP6U7URaVlM9uDIkFWkQQeGlE96H6YO77QNwK5gHOQRHokgzMRpV7GGuhWg47bIDlmWtGD6zWDeuiA3FWw+kDIgkZYcjGUZ6U/Y4D2gTkVXXKGxOq55x9UE6xVg9XzWmWGyPn7xVldztCtiUSoIGehAI4d/8AWlW9icZZeRHP+lP7lHzY1+kLfQgd49xrI25xOv1bmg8B8+Fau9irgLiAgyTExll66zNusA+i4MgrpAzjPM+ArLjyk6Vy42ugLXOAvxn6K2UEQBq3aiAM6qtB9KPx7Ux7vRA8chS7rAsexZbM5tjuHXl5e2mWNnukEqi8BCbO/HliUZd85Vexz/FADbnL9n8rb3fPUE+HDLnVhNobQNeyiMFgIM/vjwzmmHd+1HL6Yel9SzbGR4FmJzy8YqV6P3jOJm89pnzi2BGc60vqH/nyJNlzJwX2yzxXQgmdTgY9/ClhFGq7P+O71hz4wRnrVv8AuyOJsTMCesY4uWZzMBj+Hupa7usD/wARa4RhtFvazEGR3eul9Q/8qLZb6zhDWdDkiQSPGYie6mxyzPhPsFCibOsxcvel9W2iDhlKLMd9QLuz/Z2h8pE3DEYgNCRzFRbta8ePzMVt5WyFXstMngeKOM54SR66zLOxk3e2RbUkyxwnCCZBKgyTHCthdtsAArsq5aFmJ+1OpadKlriuoItW0GYKqog4SGGgH2uVVuTDKXd2xKfpNraNJFlwJ1w5gkGBOYrJ24WhHVXMeZnTllHt15VrbRs9prV03EDBVa5qVxEIwzg/ZJHnXO/t2zMc7FwZJo8+iDHpGlD0XL5491I2k9kfOs1pHeOznVHH4VPPlNJ2htmuAYbjIP8Ay2I4+FGnrPtbaFyK4gc9SM+FbCXlKBltqqlZzZjnzGWuuuWtRs3RVHAJvsARIw2hpwzZ+Na67gtBAs3XgESSq5AE5hRqfGqvOJnHvth3tq8lgAZzwOk//VDaeFlgCTBzAgV09rcdgADqgRwxu50nkwnTlVq3ZtqsqtoEEQQqTJBYQWkxgBfvUTpnUfarHKW7l256CM/3VZvdlVyzujaDqqp99wp/Ksv/ANNdNs46zMtigLlJiGzB5HLlSNt3rYt9lnUNIyEk56SFByiKm/kLP6yj0WV87r4jzRcJHD0mMnzXjWrsm6bSZqgMcXZnM68YTXiADVvZHS8ishDowMccxBiDxBobm3JGBbtnrMwBIcyNZRTPjy0qbytPJ6MqTkdBnHDxA76oWtoD3MBVxBAOIDivjH1vdQWt4Mhx3ruBJwgRbVGY5gQMTAqMOcxmas7Jve29xggLBdXAJk/y4RBHxpDYvbZaHVtAGhyGXAge+uUQ5R90evMzWrvrb7j22NvrLaCQW6tGZnH1VBJOfDszOpyridn3pcGJi11goP8ADECcPaUiTnIjFz5VXGo5106mT88Mv19dZ++3BsOAQSApAkHMOoyHgTVC3cuOEbG7K5ICjCo0BnFHzGtV9qtIQwUAOqXC0EtOFC0iIH1QJ/m0rTbqNZ+w3QAwJYZjQtOpnQTz8agvlaI1DNEzwuSBz4jLvqdzFTdhzAOsthGYnM1pB7CrkLQKuTm1xxi+j0ga4QfAjlNXeWHGztl2UGp7B455Kde+gt2S74VRmJaAFkmOsMwAs6Enwqi2yXXX98UgRkiHKNNO+uy6O7Fe2XYG2vrLJxqxdrobFhxsqonVr9YxCiSSfKspxyNeXLaz7SqIxbJIxRjuMWOg0EAc4HjQPvKMls7Ouv8AggnSdTVa5vm4wg2l1nVznJGoPee7Kl2C7yRbt6kZgt4+karJEy2tMb9vYhLwCRICqMtcvXRrt1x7LMbplVE9rMthJJVdPKsXa791DCraJgkRaEznlPlQjbtqwiWgEHEAgA0Pfnwp9Uu1zriWAxNnhGTPyE6a1O8Nnx3MKgMSABkYkzEk6ZkVGz27rKGN1hPKBxjlVTeJdSoN94IbW4OEDie+pnKbh/NzWpd266Y7F3sPjWLLwGhlkEjk5+RVRNmYCFUgAKACyKQBAAOJhnFYq7MxENcYmQJxsRnHAeY0q7uvdpZ2BxsAikHtkEmZIyqrmJkaRtGc4HanO4NPwzSuriJe0MgP3hOeJTpHcad/sZZ9H1gj3iqFjcas5V5RYOYGfpTAnjFRLqrMggEH+La9RP2u7vq3su12wkB8WZMhSRoo5j7Ptrz9GrEdq42SqIGESQjcc+MDz9Vrd2w2rfWKrQuM4cTLJAAGLhkSDTt6HFVv3rbW3Qm5DqVJW3BAPKSRXKbZslm2xCm9CgemUBy7hb0g19CBtfaHkUPuasTf2w27vWQyDEsAtiGeEDPCrcaXG3+HykcpYuo5AR854kEewSKNNjIEdZYnTO8o4k8aAdGI/wDEbOsGfTvfG0OE8eNXLmw2yO3tFqYHaCCcUQTm6yI5+zjpWbaba1NoKrpiAUemuoK9/casvvcJb7PaYnLORJJA0B5xXKnYdmnPbE0g/RpzJ43TzNAdg2MCTtTmOKrb+BPf8zE3if1XQbt3xbN4vexSConEVw9lphRMj0RqNdDUXemYSFtsBjKkkgMFBB7AUR6LBVJJ0zGlc5bTdyntXrr9xGEetUNGNo3cDl158Lkd3GxS/wAxtxrbz6ZY1hoYwOBAhgesDAEA8OetYjb8UDtBS0CGwtlnmpK3AT2MgYJiBlE1K7z3cv8Ag3m+87nn9m4leff+7+Gxg+Jv/wCbaCPZR8Ju31Z2Hpe9q3gQ3BbJkkvJMAyFhFwzIB10HCqCb7BgMowkyV4GBkoE5cMx36U9el2yj0diteaWm/8AkVvfUDptbBlNlsKefVWR6sNqj4hZ/wCrH9+Co6u0otISvZR4Egg9mBInLnpWhu/+0FktuotAtBwYBhUEzmVGRzg6SeJrJ/8AyPdAgW1A8f0UUpv7R9p4QPxXPgwp/EVt/obe9tpa+LhtXLrKCAGR2ABnh3HMDga0rdnbsDm3se0S8EkWL2vaGIdnLIjidBWVc/tC2s6v6y5/7nNUbvSvaGMlk/5Vs+0qTT+Sx0Fnde2jNbNy0SuFuse3aUkziyuMoE5ZfpU7D0b2jEesazbBxQevsXO03Eqlwk/pMTkK5v8AvNfj94QZEEBVgZyIC+Hq76Ud/wC0HW9d/OaeDI7LdXRhkB617DZjIXLuS8cLW0yMx3HI8ILN6dE7bGLN7q1mYfG8ZRlFpZ1OpMAxzrgn3jdOtxz+Jv1pbbS51Zj5mjB06u70ztmB1Dgf+eRPmFmPOhudNQyqptXCiMWRG2m4UUkycKRhWZMwM5o4OEgbEsGDBEyR5T88aWw//hX1N/pquv4Y7nT4n/ATnm7/AAjnXk/tFuKIW1bUGTq5z/ETVd7g/wBzQev9K91y/wC5p7T/AJaXX8Psd7+0C6xk27JI4lAT7aSenV7hbsD/ANJPblUttYGmy248D+leTeI/3S1rI7J4fho6L/qB092mIBRQOCrh9QUiobp7tf8AFPrb/VTjvszP7NanngEeYwwag7/eMP7PbCEyVwCJyz0y0oP/AKp3emW1NrdY+v40pulW0nW6fyr/AKavDfJ/3a1+U/pUrvph/gW/JGHwzo0KI6RbUwyuMYkmAuQy1IXT+vOqz78vnW7c8mj3Vrp0huqezZTQaKw0OXxohv8AucbNuSZnBnx46k0aGJ/ta9H727+d/wBabbfaXUsDeZVjEcTkAnTzrWO/7kfurY8LZ/WgPSC9/DTytn55eqjaMYZ60/bPkx9tD+zXD9V/U1b/APt29wtp/wAtv1rx6Q3/ALA/Jcz9tLaWRgDY7g+o/wCU/pVhdwbQQG6i7hOjFGCnwYiD5VrDf20/ZPjgfxNIO9NpJnCfO21G0dMx903VMG2wPI5Zc/DvqTuu8fqMdO/QZeytM702rlEf8Mj4V7/ae1cmP4PHXKjRkZo3NeP1DRjcF4/Uq+d47UTmD44AOXGO4UNzadqI0bTgkcKOz6U/7u3vse0UY6M3/sjPvpy3Nq1i55Ad55d5qet2uZ7f5V9o40DoNvopdM9q2sfaYifDKvHopdBjFb/MY8jFef8Aam+2fJRpmKEW9q/4n5gPjSHQv7sPGbKPMfEipToyT/iKPV/qpLWNo0m5HLEQPVOlQdlvn7ff2j3nPPvPrNA6X7PRNTOK8JzjCob/ADCjHRIH0WJjI6k6ToEy45Z8KzRsF6M8X5qE7pu64QfbTLpqt0QiJLiZ1VtRnA7OeVQei9sHNzHeI86z03Nd+yufMr8a8dx3eSfmXlSPpbXc9j+IPGQB59qf61A3bs/Fjx0ZeA+94f1qiNw3f5Z4DEJ9VGOjt3+X836UxsfQI8KmaE1DVSRE0l6atJPHzoCreqsVqxe/WlXKipKwCoKUTULUFqBbqVSpFEtI3haFSNnHKjGtEuvnQpKbKvIU9NmXur1jj88asUGAbOOQ9VA9vuX1GnfPtrz04FcIO6M+BqVHv4U1f1py6edVhEqnzl+lH1PiPV+lMqbdAKVB3ny/QVBHzh+FNNHa40gruo4zQPZHI+oGrXGpP6++gM8oB8kUpkHIe341pNp5Um7p50gzcMcMvGPfU/swMZDwxn4frVpvifdQN+nupBXGyfyxH3j8KH9nHEx4g5fOVWH9I+VLTX5+1TMS2BOoM8hmTypi7MBqCB5T3TnSuB8qbY1pkcllR9omZOQHsGdPtuO+pu6jwNG2gpiP/9k="/>
          <p:cNvSpPr>
            <a:spLocks noChangeAspect="1" noChangeArrowheads="1"/>
          </p:cNvSpPr>
          <p:nvPr/>
        </p:nvSpPr>
        <p:spPr bwMode="auto">
          <a:xfrm>
            <a:off x="63500" y="-857250"/>
            <a:ext cx="2590800" cy="1762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0966" name="AutoShape 6" descr="data:image/jpeg;base64,/9j/4AAQSkZJRgABAQAAAQABAAD/2wCEAAkGBhQSEBQUEhQUFRUUFRQUFRUXFBcXFBUUFRYYFRQUFBQXHCYfFxkkGRQWHy8gIycqLCwsFR4xNTAqNSYrLCkBCQoKDgwOGg8PGiwkHCQqLCwsLCkvLCwsLCkpLCwsLCwsLCksLCwsLCwsLCwsLCwsKSksLCkpLCwsLCwsKSwsLP/AABEIALkBEAMBIgACEQEDEQH/xAAcAAABBQEBAQAAAAAAAAAAAAADAQIEBQYHAAj/xABIEAACAQIDBAYHAgoJBAMAAAABAgADEQQSIQUxQVEGEyJhcYEHMpGhscHwQlIUFSMkM3KistHhJUNiY3OCksLxFoOz0jREk//EABoBAAMBAQEBAAAAAAAAAAAAAAECAwAEBQb/xAAoEQACAgICAQQCAgMBAAAAAAAAAQIRAxIhMQQTIkFhMlEUkXHB8IH/2gAMAwEAAhEDEQA/AMQEhFSPCx4WfV0fJOQ0JHhI4COAjEnIbli5Y8LFyzCWMCxQseBHZZgbDAsXLHhY60wrkMCxwWOAjgJhGxto4LHBY9UmFsYqQ6UoqpJCJEbKwX7EppDqs8iQy05NnShFSGWnHJThlSIyqQxacKEj1WR9p7TSgmZ9SbhVG9iPgNd8m2OExOJSkhdzYD39wHEw+FqrUXMhDLzHC/A8j3Gc62ntV67Xc87KNyjkB857AdIHpEFSVYaXBtcbrHgR3GRnOjow4/Us6ciQypMhs/puf61Qw+8gCt/p9U+VpqdnbUpVv0bgkb13MPFTr57pozUgTxSh2S1SFWnJWC2a1TcNOfhDYnZ5Q6wbK6F1dX8EQU5405ICT2WYQimnGNSkw0400oQle1ORsTgw6lWAIIIII4HfLZqUBUSENnIwseBFAjgs9M85sS0daOAigQiNjbRQI4LFtMLYloto7LFyzAsbaKBHWi2mFsQCOAngseomFbFVYVUnkWHURWykYoREhkWIghkEm2dCQ9Eh1WMRYdFk2y0UKqwoWeVYVViMqKizOdOV7NHxf4LNOizOdPE/J0v1n+A/hJyMYqQGaxPj9eMnmQKu8+P1pIyOzxvkcKp+v4SVR2gVINzccRoQdbWN7yBeLeTcEzt2a75Ok9GfSlXoqEcisnfpUAFtz27W/wC0OG+bPZ3TOhigFR7PvyP2X8uDeRM4KDx3d/1vkhcWRb6tBGOvJHJHfpn0DeOCzAejbb1arUelUdnVaeZc2pBDKCAx1tY7jOhASqdnDODi6Y3LEKx0aYRQZEC6SSVg2WExx8LHBY9Vjws9U8lyBhYuWEyxcswmwPLFCx4WOCzA2B5Y4LHBYtpgWMyx2WOCx4SYHIwLCKscKUItOZsKTEVYZEjkpQ9OjJtl4xYxElns6jSv+Vzd1vhzkdKEkLTkZOzrxx17NdgejeFrUh1bMGG9r66c1Pj7pA2h0TelYhs6nS4U3B7xrYSrwldkOZTY85KTHve4ZgeYJF5yKGSMuJcfZ3PJjlGnHn6I1fCFGKsLEGxnlpwzgsbnUxyU5a+OTn+RESZvp/T/ACNL9dv3Zq0SZv0hp+b0/wDF/wBjRGE59aVtf1jLPSVeLezfVpGbS7OzxE3JpDI4Rga8daKmdso12OixgjrxkyTRtPRXVtj7fepVB7MrfKdftOK+jarbaVH+0Ki+2m38J220xx5fyGZZ7LH2iWmJAysYyQ8aRDZjjoWOCxQI609ejwmxMs8BHWigQi2NyxbR4EUJMCxgWWew9gtiXyqQo4sb2Hs4yEElls3F1EsEYixuBe3ebSeRvX29l8Ci5rdcGtxnozBydW4HYs97m7jiOQPLhI69AK1IllFOplIIH2iOIAOnv1mj2Ftw1UCsrB/1TltwN5ctiCu+58BeeJLyM8Pa3Z9NHxfHl70qOfY/bFMMwGEphtVbOLm9/lKJcIXbsrqeCj4CdAxm1MLWYhqZZr7wvaNuPM+EziYnq616bsqg2DW1KX3MOPnOvDN1xFp/ZxZ8acuZWvorTsSsrZWpOGIuBlJNuek2ex+h9M071AbnvKkA8GHPuk3DdI1dRl9YjceB5XkmhUqj1h5zlzZ8slT4Z2YMGKLtcopsb0H40mG7c19/iJR1tkVEqdWVObgBrfjpznRaVS++Cxapo7gdjUEgXHhJY/KyJ1Lkvk8THJbR4OdtQINiLEcDvjlSb2saTgNZW0tfS4HK/lKans1CHzJkJPZF93cJ1Q8m1yqOLJ42r4dkLAYRGXUG/O/xHLvh62xQo9cHhb63wK4UgnKd2vL/AJiBjGpt2mR2VU0D6i0y/pHT81pn++H7jzXgTMeklPzNf8VP3XjNiLs5cTK/FHtGWBEgYz1pOR1+L+VEdl+t08FPP2xbxfrlJUj0tmJntv8Ab/OODT0TKOX15RlYr1faNB0IrZdoYY/3qj/VdfnO9AT546OvlxVBuVakf21n0Taazg8iKUlQ209ljrRwWGyFDMsUJHWnrwWGjjYEdljwkItKe5Z832BCxwSSFowyUIrkh1jbIgpwgpSYuHhFoRXMtHAyIlOHRJIWhCLRk3IvHFRN2bterSHZbT7vCXb9MHItlWxFiDrrzBmeSjCinOeWKEnbR2wyziqTDjFMTe4vfQ6X/wBU9UwRGpKHwYX926CCQiiGv0C77JeCoUbkszDQ3W1+HA7jqZOobbqU1ChhUXgTe4HI98qVpwq05OUE+ykcjj1wWlLb9UEkEW5WuBGYjHtUYM1tOHD2SKlOGVIukU7SM8kmqbJtTEIVGRcp4jU37wTBdaTBqsKqTKKQHJtngZ4JCBI9UgsFDESZr0kp+Y/91Pg81ipMx6Sl/MD/AIlP/dJtlIxORGQcaO15ScTION9YeE0jp8b8wH1znh9f8RPrlFv9b4h30ei/X1aJf63Rfr6tMgNEnBvldTyZT7CDPpWfMqGfTGBbNSpt95Eb2qD84rZy51yh9ooEflnrTWc9DMs9lj7T2Waw0cqp4eGShJKUoVaU9RzPKjiSI60YRaEkLThFpRdimpGFCPFGSlpQi0Yuw2pDFCFWhJi0oRaUGwdSKtOPFKShSjxQg2DRFWjCLQkpaEKtCLsGiKtCEShJS0YVaUVyCkRlowi0pIFOPFOK5jKIBaUcEhxTjhSiOQygBCR4SFWnCCnEch1ACqTNekmn/R7/AOJS/e/nNcKczXpJp/0bV7npfviJtyVjjOItIO0VNxYjdxk9pX7Ue1rcjKZKrkr4qfqcAjbLftZhvGUW46hg3hw4xB4jjv7PC/2reHjAJW5/CGB+ryC56Z6bVdr/AEKjX3a+GsW4+v5QdRhxF/IEzy1ARbWw3AkgAnfYbuEOzBoq6ZJpT6R6NPmwWGbnQo/uLPmqgADvn0f0DbNs3Cn+6Uf6SV+UDkc2eHRcZZ7LDdXPZINjm0A5Z7LClYmSbYOpzxKUKtKKghqYnbucfpg6eUkgEEjeLi48RDilMvse7CrUvrUrVDrqCA5VfYBLs48rqVuL27JKnTXv5Gcv8unTR2/wLVplgtKFWjIGH2qp3lx4qGFv8tj7pOobRpt9pb6aZrHXua0deTFkZeFkXwFFGPFOGRxxDAfetdRzuReYLpN01xQP5tQq0lp5zUapSDhhmUKVNiFGpPmJn5EUrsWPiZJOqr/JulpQi0pyPB+kzGlrM1P/APJR8J0voltZ8SrGoF0C2yi2+/f3RV5EZOh5+FOCt0Wy0YVaUkLRjjTABJ0ABJPIDUmO5kFjACnHinEfG0lzZqiDLkzEtYLn9S5O68ym1/STSQlcOvWH77XVPIes3uk5ZUi0MEpdI1wpx4pzmFTpvinP6TL3KAPfa/vj6PSfEj+ufzN/jIvyEdcfCl+0dPFOOFOYTAdO6y/pAtQeGVvaNPdLnF+kXCUkDVOtAPKkWseRINpvWTM/FnH4NIKceKcfh7OqspurKGB5hhcH2GHFGBzMsLACnM16Sk/oyt40v/Is14piZj0nL/Rdf/tf+VIqnyiiw0jgLSs2za67uPylk0rNsnRd/HhflOzL+BHxVWZf+ldf6vH9YbcfcYHN9Wns3h75x2exQQt9W/hEzfVyIwHw9pnr95/1Caw0SsO+v8wZ9KeioZtk4c8usX2VXnzPh21/4n0d6Fq99lKPu1qq+8N/uit0RyxTSs3HUReoEeWiZotsjpATqRFyCezRM03JqifOGH6Y4sNdlLgi1ursAQeJtvPH5Sxw3TCu7AFVpix7RViLjX68Zn12tUH9c4/ypw/yxK2Pdk1qFrbrhP8A108p3PHk56/s5PWwtpU+fo3XRun+bUuZXMfFiW+ctQNfrz9xkLZ1IrSprbci/uiS6L/Cecz0RKSXUacPiY44QX8x7LXkhBuHIDhHa8oAkRMPbmNPDee7ukkVHF7ObXOhAO7Tj4xwHMchCZNJjEOq3au6pU0IIKDUDXW4POSsBtDqTalTVQbXAUG5G7XTTU8J7L3Ty+ExqTLWn0mXc4A77H5AyS+3KTowJFmBU2IvYjKbC9+PKUNSnfhzjUw1uHf/AMRt3+ybxQ/R7pF0fpYy+TFVKJcIxSwNNurXIhKkA6D+1xOkx2K9FeM/qcRRqDufIfZqPfNe2GH14Rppt94nzJ+M27GUK6Oe4r0fbUTfRqsOaVFb3K1/dIZ2Li6f6SjiF/Wp1Le206iK1RdzcNOHw8IZNs11Gje9v/aDYfk5pgrj1rjx/nLIIrKVbcwIPgZux0jrXs/bvzy/NTEXb5uSaVIj/DS/tsIjthTotug+2R+L6IqE5qSdW3ZbXqiUBBtY3VQdOcu623aCC7VFAte5v/CZVOlmXRaYHcLqPc/ykkdNgN6n3/8AsY6l+0RcXZeP0pwqi7Yiko/tOF5/etyMx3T7p1gq+ArUaVdXqNkyqA2uWopNmtbcDxls3TZD61O/j/MSHW6SYZh28NRY8jTU+8rCpK7o2rOJmQtp0rhb6Wv8Pr2ztVfG4Fv/AKNDv/Iju3EWtx9sFiMHs9xmOBo+BLAjyB03S8s9qqEhj1lZwo0Bbeb8r7vr5QZp97e0TrtbZmAKjLgUF9b9ZUv+/ulfidjYVhpg6S9+esf98lsdG6OYle8+wfxjCnf+yJa9LMDTpYghFCgqpyjMQCRrYkk8JW0sCWF7D3357obHv5PUBr/Kd69Ce1ETAVEd0U/hDkBmANjTpk7z3ThK7OI+7zB1t9Wmq6K0qPV1OvtdWFvZw17o8Epyo5/InULR9HYja9NACWWxZVvcWu17XN92hhaW0Eb1XQ+DA/AziH4tw5+yb9xK+Eg7SxWFosBURxmFxYk8bb5d4IJcs8+OecnUVf8A3+DpHpb27Ww+Govh6rU71SrFCLkFCQN3NTOKUekFanV61KtRagJOcMc12vmN++59sl7W2jhXpWpF1a4IzXII1uPHWZ2vWItken5hf9yyEoqP4uz0cVuPuVEyhVY63Bv7fOFw1Uu6rbeQPeBEo9GKi2PXUV13dZ87Sz2Ls+1ah+Vp1L1ATlJLAetqOA0i+vJ8c/2J/HgntS/o6StvlHqNdINdIRNDv90iVDrHk6QYeKPlMEIo+MMBBEj3mFNSAI08frjPWng44xivfy/nMYKFnrRuaITAERV755xujBv84rm8xhWEaRaBxmMWlTNRzZVtcgXOpyjQa7yIj41et6rXNk6zdplzFd/O/CawhWXXdB9WLDSQ6e2kZaDANbEEhL2BFlLXbXkvDnB/jtct7f1/4P6w35shbw427obBRYOgvugWUcpX4nboAqWAOSslIdr1g2S7aDhnOn9mR6u3bZwLdmrTQb9UbIXfyzN3dmawFqywJp741sevM+QM91nwPAj4wgCgC8NW0UeHLxle2ItrJCbfwrgI1dKbr2SHV9/6yqRxmsHZCpjsr+qPhBNJmJoKlNWStSrgBRag4epqLXFLRrQW0dk16QzGhWdcuYFKTsGBFx6oOXztaNsgUYXpRhab1+27qci2sBY6m2pYa+UpKT5b2uQdQToQRpbS/P3zX4zaCpWLlXGXKpDKRuYtlYEA2NvWUg6Gxme29TL1b0w9uPZGp1ubgkMdLf8AOqbp8Dxe3tIdCvv7t47+764w9J3vZFJJtcC5J0t8IQ7LqdlipAa63ItcgXv36a+Yh0wZUIxIXO1kJKgNZipbU6AEWudItv4C4fR6gtan+kw9S2upWovw0lZtLEA5bXFr2F727poTjKyBs1Rxl4LlNxpu7NiNRqTY6yTga1EtaoKlYEEDLTohb29bNe5tv77Wlou1SA46O2qMKW5+W7nxkWqfCbLH00DkBaZRjcAq5IFzvObeBy33kNtl4dmQns6sGC5xpbstdgeJ4HhMk3wNuqsz5xU0/QCnfEgjgGP7JHzmPvN16NKV2duS/EgfIxmwy6OihtBCUzr9coAHdD0ud+BkidBFPwivUtv0AtBVK4VSxIHMk2AHnKvFbeoZXXrqYc5QtzmswbXQA8ARrzgbCkXuFAqNlUgkBm38FFz52iVMcgFy27W/wnPl2xTFRmOLd1CkhEomy6esCWXXQ8OMc/S6hYtau4FgQxQC5vbRs2vfwtFbG1Zt6m26I+15/LxkZ+klPhf+f18ZhqnTKmoDLh+JHaqDeMpN8iDmJEq+kB9yUaIsP7xz+09prNqzoq9Ixa2Rj329sa/SQkepYa6kgaeF5zGp05xR3dWnLLSQe8iD/wCqMa26rV/ymw9izWHT7OkVOk1vtKNBuVj8AZGqdLV++3HdRc+G8CYYdIMbxr1R41Mu7hqRHDb2LJ/+W3gKhc/sAwB1NNtHpTTqJkf8IZTYkCmFvbUaluYB8pFr9K1z9YKNdmy5CTUUHKDe1gDYX+Mq6OLx7erVxTciEe3h27e2WmHw2POvWVRb71amvuUPBsg6kH/qzKFCYXRPUzO5y791gLaGRanS2t9mhSXW/qOdefabf3zTpsvGC18QoJKqA1SoxuTlFsqrmJuNO6WFTYWIBZauOSkVYKwCAMpsDc52JsAwg2QaMC/SjE8Mq/q0k+axn49xjHR6n+UW/dAmlXarKvr1HJOhbV7cDlXKoBt94nWTaWNcGpn7Sl70tbdngCO88zH7A/aZzYOMxLVQHaoylkL52Y5VVwxIzc7W0veXWIx1RatVs35MjIlP1Tc/aVSAbi9tBqfbIOINWqKZ1GVdbva7By12UL4ad3lJOBDrUao5pu7AjVFYA3BzAMN+g8LTJN8gk0nTKvAnNQqUl6x2N2IsbizWAW18x0F5HXo5VzoWRwGv6ykEWBBDC4INwDv5TYUtqV2IRHbXMAiWW99SAqgct0rsXg+23WK2Zj28xbUjTtAmxtuh1YHNfA7bWGrijTUUVCikoJWpTqG4AAAW9xbKTvP8QdHMa2VkOIfDscqhrVhksxLEZAQSQbWa1sslUNnVWAFGjUfgBTQsB4kCwGst8L0LxZANdaVBeLVawXTXcmp5b+c1Jdmu0Q8Ts+jVCiriK1SwsTr2rlTvdvL/ACiQ32ThbWH4TqACBUVFNresqrY63PHcOUu6mz8DR/S40OR9mhTLftsbSBV6T7OpepQq1SLa1awUG3HJTHzi+1C+pJqipbAUFDMyOwGoz1mOgA0IA1Pra8iBwlhsvo8uIyNRp0ypDgWN+0LEghm0YcBx132gMR6TgotRwuFpjn1Ic/6qhPwlTX9KGMbRazgcqZyD2UwIdvoFNo2g6O4oKVWm9lIChUbKyG5zKxFgNLENYjlBUejTWfrlwyW3CtUoLm0O7KcwIPPunOcVtjE1jdmqN3sx/wBxgXFZgAWUAXtz15kDXdzgeRITrtm7q7PTKwqYnCLwAFYvmXQH9Gpym1zx3WkUYbB01K/hyMAxyA0ajdk82NMEHQaXIO/SYv8AFxO9/YP4me/Fi8Sx87fAQfyPsHs/ZW7M2U9dyE0ABZmOiqo4k/AcZt+huIWn1lgLu4VE3X1ax8BvPhKsYFAyonaOYL2dBbMQDYc9d5O+aCrs9MNUp0bCpVZkVmC3AqXsyofugtlvxK33R4y556Kyd8IvcZtIU9/D3ncPeZ6vtM/gzVKRDMjU6baEgMxAO7S+u7+Ez+MoEn7IysWsMtyQCANL/aMlYLCFEKKzZWYMR28pfcGO4cffDGSTtgkm1SAbd28KxakpypTtnJ3u2YKqKOJJI8rzFDFFqrHlnb2XM1tTo7SDZ3LEs2cXZQL5jrp3g+yS9n7HoK65KWe5toGc6+WsXZlU1VUYnZoulW98xTKoAvvNjpx4STT2HUKMBTq711Iy3Ch7m7cLn4Tpo2Y6ns0CnralBTBtZb3a3AwVekNc70UIy+tWU782b9HmN9BE2Y1qjCp0YqOlP8mqjgGcjeFsSFF7m1z4yXS6FOCMz0171ps3kS5tNfZChHXJ4pTqvfSwPbyX843EVqBO+q3JQlJbDgNS8zcnyBUZfDdFlLFOte+UsDZUX1yn2QSdxMsMH0Pp/wBYC9jexeoARxuxuBvGoB3SfV2lSpEr1NS+/wDKVnvY24Kqadm9r77wD9JRe60aNwCASrMddD+kZhx5TVJ9CuSXY8bJw1O5CU1I1ysqEgAa62F/MSdS2fnF6dOqQNCqdYB49gamVrdKa/2Sq/q00X91RIlTbNWp+kqO2/e5I333X74fTYPURp/xPYhmFNDvvVqKtRTblckeQiVq9BbF67udNKKWHh1lTh/lvrMsH741qtuMZYgPKS61QriDVosyKGUopIZ1K7rPzvc3AvqZEajmzGoc7M7sWJ1GYkmx33IsPKQsXtQKRx4wA2wvG8fhcCObZcFxpfW1/D2SZV2fVFIVSlkIBDXU6a62Bvw5Sv2TjWNWn+DvSWrpY1gpTwIcWv5eE39XYQWm34U9GkrA5kw9IUFYHQh3IzkG5Jy5b98DmkFKznabRuwXK1yQANLtm1FgN8vdl9FsTUVajUmpA2zdbZKaDNv9U1CbX3rbUaywxXTjB4JcuCpIxAtny2GmgvUPaf2zn21+kNTE1Gq1HN23gaKANygcteN5llkuhZQT7OsYbZ+GwtO2Kx9J1YA9TTp0nXNe+ZS4dr7hfTdwkDHekXDUwBhsMKhX1XxBuFvvKob5fK05Olc2Nvbv90jq1VjYjduJOnl/KSlbdsPSo3W1fSti6lwKuQfdpDILcrjU+2ZDG9JHcnMxJPEksTA0tn/eYnuGg9u+SaVFV9UAeA+e+Sc4r7JvJFfZCL1X4G3NjYezjHrs0n1m8lFveZNnpN5X8CPLJ9cEdMAg4X8dfjJCi27SJGtWA3mJbkJUpDxx8flPSIcd2iACd1gBrfcRaTsLsjFVfVp5BzbT+fuj+nIqsTBGEw+1lpb1pnW+q3bwvLXD9BGaxq1CeYUfMy1pdCqCqQqhmIIuxJI7xyMvDE07H1j8szOwKqBsxemL9lcxvYEaubagjde3GTPxoKbMKVXNeorXVHIYgg5galrW4C3DhMTgt8lfa9kp1wW0OkNtGiqgZa7XcG7VEQaDUZVVjY257zD0sdT0y4emNRqz1XbffS7AcPuznw3L5wlPePOHg2v2bz8dVBlVerQC1glGmLal/WK5rXud/GGfH16jKOsrPv8AtMQdCNANOM5y3recnYfePAwNhUTcPsuprnUU7jVqjqltd4zT1PBUiSpqo264phqpPP8ARh5gcd658ZLwf6Op4H4RWxtTdirhqd8wcnW2YKgtfS4quh/ZkXavSpEpfm5RKnWWAAz3plfWLZQqsG4doEHeJgE+Xyga26I1Yvu+GW+N2nUqm9RyxG6/w0kvAbNsM1S9/spy72+Q9ttxy43j64ycd58T8Y8US9Pm2zSvYDlIRq3JsNLygqwC/OWsfQ1COSQBckmwAFzc7gBxMf0kwNXCUr1gEZluqZ1NS53ZkBuvnM3Q9YRdvTOQFjXbKw4lnfML3vp/OWFEXBvvvKWlv8oalvitDNWW1MMCO4jWWOP2y9ViatRnuftMSO7TdM8u+JV4RGDW/kmYpS3aJ0HAe7TykEVbGx18o19x+uMjR0hqotKOK58dPDhfv1llQ1+vbMyu+SqO4/XGJkjaElBSNBGs4G8gSmWR6u7zkFhv5J+gi/THUdczMbcFA/eJt5AGPw1Rq5tQw9Qga5s3xYrlt4C8zX2fM/AS42R9nxEr6UYorHFEuU6GYh7tUqJSTj2r5e4k2+MtsP0AprYszM3M7vIAiZ2v6reP8IajuX64x1QWv0bPBbHSlVOVQAUU2AGhDEE+dx7JdUiOXznOqnrHwPxEf9n2x7E1s6Nl32+Fx590oNp7c6rCrVcr1hAut954jTwmRpbj4Sg2ju+ucGwygf/Z"/>
          <p:cNvSpPr>
            <a:spLocks noChangeAspect="1" noChangeArrowheads="1"/>
          </p:cNvSpPr>
          <p:nvPr/>
        </p:nvSpPr>
        <p:spPr bwMode="auto">
          <a:xfrm>
            <a:off x="63500" y="-857250"/>
            <a:ext cx="2590800" cy="1762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0968" name="AutoShape 8" descr="data:image/jpeg;base64,/9j/4AAQSkZJRgABAQAAAQABAAD/2wCEAAkGBhQSEBQUEhQUFRUUFRQUFRUXFBcXFBUUFRYYFRQUFBQXHCYfFxkkGRQWHy8gIycqLCwsFR4xNTAqNSYrLCkBCQoKDgwOGg8PGiwkHCQqLCwsLCkvLCwsLCkpLCwsLCwsLCksLCwsLCwsLCwsLCwsKSksLCkpLCwsLCwsKSwsLP/AABEIALkBEAMBIgACEQEDEQH/xAAcAAABBQEBAQAAAAAAAAAAAAADAQIEBQYHAAj/xABIEAACAQIDBAYHAgoJBAMAAAABAgADEQQSIQUxQVEGEyJhcYEHMpGhscHwQlIUFSMkM3KistHhJUNiY3OCksLxFoOz0jREk//EABoBAAMBAQEBAAAAAAAAAAAAAAECAwAEBQb/xAAoEQACAgICAQQCAgMBAAAAAAAAAQIRAxIhMQQTIkFhMlEUkXHB8IH/2gAMAwEAAhEDEQA/AMQEhFSPCx4WfV0fJOQ0JHhI4COAjEnIbli5Y8LFyzCWMCxQseBHZZgbDAsXLHhY60wrkMCxwWOAjgJhGxto4LHBY9UmFsYqQ6UoqpJCJEbKwX7EppDqs8iQy05NnShFSGWnHJThlSIyqQxacKEj1WR9p7TSgmZ9SbhVG9iPgNd8m2OExOJSkhdzYD39wHEw+FqrUXMhDLzHC/A8j3Gc62ntV67Xc87KNyjkB857AdIHpEFSVYaXBtcbrHgR3GRnOjow4/Us6ciQypMhs/puf61Qw+8gCt/p9U+VpqdnbUpVv0bgkb13MPFTr57pozUgTxSh2S1SFWnJWC2a1TcNOfhDYnZ5Q6wbK6F1dX8EQU5405ICT2WYQimnGNSkw0400oQle1ORsTgw6lWAIIIII4HfLZqUBUSENnIwseBFAjgs9M85sS0daOAigQiNjbRQI4LFtMLYloto7LFyzAsbaKBHWi2mFsQCOAngseomFbFVYVUnkWHURWykYoREhkWIghkEm2dCQ9Eh1WMRYdFk2y0UKqwoWeVYVViMqKizOdOV7NHxf4LNOizOdPE/J0v1n+A/hJyMYqQGaxPj9eMnmQKu8+P1pIyOzxvkcKp+v4SVR2gVINzccRoQdbWN7yBeLeTcEzt2a75Ok9GfSlXoqEcisnfpUAFtz27W/wC0OG+bPZ3TOhigFR7PvyP2X8uDeRM4KDx3d/1vkhcWRb6tBGOvJHJHfpn0DeOCzAejbb1arUelUdnVaeZc2pBDKCAx1tY7jOhASqdnDODi6Y3LEKx0aYRQZEC6SSVg2WExx8LHBY9Vjws9U8lyBhYuWEyxcswmwPLFCx4WOCzA2B5Y4LHBYtpgWMyx2WOCx4SYHIwLCKscKUItOZsKTEVYZEjkpQ9OjJtl4xYxElns6jSv+Vzd1vhzkdKEkLTkZOzrxx17NdgejeFrUh1bMGG9r66c1Pj7pA2h0TelYhs6nS4U3B7xrYSrwldkOZTY85KTHve4ZgeYJF5yKGSMuJcfZ3PJjlGnHn6I1fCFGKsLEGxnlpwzgsbnUxyU5a+OTn+RESZvp/T/ACNL9dv3Zq0SZv0hp+b0/wDF/wBjRGE59aVtf1jLPSVeLezfVpGbS7OzxE3JpDI4Rga8daKmdso12OixgjrxkyTRtPRXVtj7fepVB7MrfKdftOK+jarbaVH+0Ki+2m38J220xx5fyGZZ7LH2iWmJAysYyQ8aRDZjjoWOCxQI609ejwmxMs8BHWigQi2NyxbR4EUJMCxgWWew9gtiXyqQo4sb2Hs4yEElls3F1EsEYixuBe3ebSeRvX29l8Ci5rdcGtxnozBydW4HYs97m7jiOQPLhI69AK1IllFOplIIH2iOIAOnv1mj2Ftw1UCsrB/1TltwN5ctiCu+58BeeJLyM8Pa3Z9NHxfHl70qOfY/bFMMwGEphtVbOLm9/lKJcIXbsrqeCj4CdAxm1MLWYhqZZr7wvaNuPM+EziYnq616bsqg2DW1KX3MOPnOvDN1xFp/ZxZ8acuZWvorTsSsrZWpOGIuBlJNuek2ex+h9M071AbnvKkA8GHPuk3DdI1dRl9YjceB5XkmhUqj1h5zlzZ8slT4Z2YMGKLtcopsb0H40mG7c19/iJR1tkVEqdWVObgBrfjpznRaVS++Cxapo7gdjUEgXHhJY/KyJ1Lkvk8THJbR4OdtQINiLEcDvjlSb2saTgNZW0tfS4HK/lKans1CHzJkJPZF93cJ1Q8m1yqOLJ42r4dkLAYRGXUG/O/xHLvh62xQo9cHhb63wK4UgnKd2vL/AJiBjGpt2mR2VU0D6i0y/pHT81pn++H7jzXgTMeklPzNf8VP3XjNiLs5cTK/FHtGWBEgYz1pOR1+L+VEdl+t08FPP2xbxfrlJUj0tmJntv8Ab/OODT0TKOX15RlYr1faNB0IrZdoYY/3qj/VdfnO9AT546OvlxVBuVakf21n0Taazg8iKUlQ209ljrRwWGyFDMsUJHWnrwWGjjYEdljwkItKe5Z832BCxwSSFowyUIrkh1jbIgpwgpSYuHhFoRXMtHAyIlOHRJIWhCLRk3IvHFRN2bterSHZbT7vCXb9MHItlWxFiDrrzBmeSjCinOeWKEnbR2wyziqTDjFMTe4vfQ6X/wBU9UwRGpKHwYX926CCQiiGv0C77JeCoUbkszDQ3W1+HA7jqZOobbqU1ChhUXgTe4HI98qVpwq05OUE+ykcjj1wWlLb9UEkEW5WuBGYjHtUYM1tOHD2SKlOGVIukU7SM8kmqbJtTEIVGRcp4jU37wTBdaTBqsKqTKKQHJtngZ4JCBI9UgsFDESZr0kp+Y/91Pg81ipMx6Sl/MD/AIlP/dJtlIxORGQcaO15ScTION9YeE0jp8b8wH1znh9f8RPrlFv9b4h30ei/X1aJf63Rfr6tMgNEnBvldTyZT7CDPpWfMqGfTGBbNSpt95Eb2qD84rZy51yh9ooEflnrTWc9DMs9lj7T2Waw0cqp4eGShJKUoVaU9RzPKjiSI60YRaEkLThFpRdimpGFCPFGSlpQi0Yuw2pDFCFWhJi0oRaUGwdSKtOPFKShSjxQg2DRFWjCLQkpaEKtCLsGiKtCEShJS0YVaUVyCkRlowi0pIFOPFOK5jKIBaUcEhxTjhSiOQygBCR4SFWnCCnEch1ACqTNekmn/R7/AOJS/e/nNcKczXpJp/0bV7npfviJtyVjjOItIO0VNxYjdxk9pX7Ue1rcjKZKrkr4qfqcAjbLftZhvGUW46hg3hw4xB4jjv7PC/2reHjAJW5/CGB+ryC56Z6bVdr/AEKjX3a+GsW4+v5QdRhxF/IEzy1ARbWw3AkgAnfYbuEOzBoq6ZJpT6R6NPmwWGbnQo/uLPmqgADvn0f0DbNs3Cn+6Uf6SV+UDkc2eHRcZZ7LDdXPZINjm0A5Z7LClYmSbYOpzxKUKtKKghqYnbucfpg6eUkgEEjeLi48RDilMvse7CrUvrUrVDrqCA5VfYBLs48rqVuL27JKnTXv5Gcv8unTR2/wLVplgtKFWjIGH2qp3lx4qGFv8tj7pOobRpt9pb6aZrHXua0deTFkZeFkXwFFGPFOGRxxDAfetdRzuReYLpN01xQP5tQq0lp5zUapSDhhmUKVNiFGpPmJn5EUrsWPiZJOqr/JulpQi0pyPB+kzGlrM1P/APJR8J0voltZ8SrGoF0C2yi2+/f3RV5EZOh5+FOCt0Wy0YVaUkLRjjTABJ0ABJPIDUmO5kFjACnHinEfG0lzZqiDLkzEtYLn9S5O68ym1/STSQlcOvWH77XVPIes3uk5ZUi0MEpdI1wpx4pzmFTpvinP6TL3KAPfa/vj6PSfEj+ufzN/jIvyEdcfCl+0dPFOOFOYTAdO6y/pAtQeGVvaNPdLnF+kXCUkDVOtAPKkWseRINpvWTM/FnH4NIKceKcfh7OqspurKGB5hhcH2GHFGBzMsLACnM16Sk/oyt40v/Is14piZj0nL/Rdf/tf+VIqnyiiw0jgLSs2za67uPylk0rNsnRd/HhflOzL+BHxVWZf+ldf6vH9YbcfcYHN9Wns3h75x2exQQt9W/hEzfVyIwHw9pnr95/1Caw0SsO+v8wZ9KeioZtk4c8usX2VXnzPh21/4n0d6Fq99lKPu1qq+8N/uit0RyxTSs3HUReoEeWiZotsjpATqRFyCezRM03JqifOGH6Y4sNdlLgi1ursAQeJtvPH5Sxw3TCu7AFVpix7RViLjX68Zn12tUH9c4/ypw/yxK2Pdk1qFrbrhP8A108p3PHk56/s5PWwtpU+fo3XRun+bUuZXMfFiW+ctQNfrz9xkLZ1IrSprbci/uiS6L/Cecz0RKSXUacPiY44QX8x7LXkhBuHIDhHa8oAkRMPbmNPDee7ukkVHF7ObXOhAO7Tj4xwHMchCZNJjEOq3au6pU0IIKDUDXW4POSsBtDqTalTVQbXAUG5G7XTTU8J7L3Ty+ExqTLWn0mXc4A77H5AyS+3KTowJFmBU2IvYjKbC9+PKUNSnfhzjUw1uHf/AMRt3+ybxQ/R7pF0fpYy+TFVKJcIxSwNNurXIhKkA6D+1xOkx2K9FeM/qcRRqDufIfZqPfNe2GH14Rppt94nzJ+M27GUK6Oe4r0fbUTfRqsOaVFb3K1/dIZ2Li6f6SjiF/Wp1Le206iK1RdzcNOHw8IZNs11Gje9v/aDYfk5pgrj1rjx/nLIIrKVbcwIPgZux0jrXs/bvzy/NTEXb5uSaVIj/DS/tsIjthTotug+2R+L6IqE5qSdW3ZbXqiUBBtY3VQdOcu623aCC7VFAte5v/CZVOlmXRaYHcLqPc/ykkdNgN6n3/8AsY6l+0RcXZeP0pwqi7Yiko/tOF5/etyMx3T7p1gq+ArUaVdXqNkyqA2uWopNmtbcDxls3TZD61O/j/MSHW6SYZh28NRY8jTU+8rCpK7o2rOJmQtp0rhb6Wv8Pr2ztVfG4Fv/AKNDv/Iju3EWtx9sFiMHs9xmOBo+BLAjyB03S8s9qqEhj1lZwo0Bbeb8r7vr5QZp97e0TrtbZmAKjLgUF9b9ZUv+/ulfidjYVhpg6S9+esf98lsdG6OYle8+wfxjCnf+yJa9LMDTpYghFCgqpyjMQCRrYkk8JW0sCWF7D3357obHv5PUBr/Kd69Ce1ETAVEd0U/hDkBmANjTpk7z3ThK7OI+7zB1t9Wmq6K0qPV1OvtdWFvZw17o8Epyo5/InULR9HYja9NACWWxZVvcWu17XN92hhaW0Eb1XQ+DA/AziH4tw5+yb9xK+Eg7SxWFosBURxmFxYk8bb5d4IJcs8+OecnUVf8A3+DpHpb27Ww+Govh6rU71SrFCLkFCQN3NTOKUekFanV61KtRagJOcMc12vmN++59sl7W2jhXpWpF1a4IzXII1uPHWZ2vWItken5hf9yyEoqP4uz0cVuPuVEyhVY63Bv7fOFw1Uu6rbeQPeBEo9GKi2PXUV13dZ87Sz2Ls+1ah+Vp1L1ATlJLAetqOA0i+vJ8c/2J/HgntS/o6StvlHqNdINdIRNDv90iVDrHk6QYeKPlMEIo+MMBBEj3mFNSAI08frjPWng44xivfy/nMYKFnrRuaITAERV755xujBv84rm8xhWEaRaBxmMWlTNRzZVtcgXOpyjQa7yIj41et6rXNk6zdplzFd/O/CawhWXXdB9WLDSQ6e2kZaDANbEEhL2BFlLXbXkvDnB/jtct7f1/4P6w35shbw427obBRYOgvugWUcpX4nboAqWAOSslIdr1g2S7aDhnOn9mR6u3bZwLdmrTQb9UbIXfyzN3dmawFqywJp741sevM+QM91nwPAj4wgCgC8NW0UeHLxle2ItrJCbfwrgI1dKbr2SHV9/6yqRxmsHZCpjsr+qPhBNJmJoKlNWStSrgBRag4epqLXFLRrQW0dk16QzGhWdcuYFKTsGBFx6oOXztaNsgUYXpRhab1+27qci2sBY6m2pYa+UpKT5b2uQdQToQRpbS/P3zX4zaCpWLlXGXKpDKRuYtlYEA2NvWUg6Gxme29TL1b0w9uPZGp1ubgkMdLf8AOqbp8Dxe3tIdCvv7t47+764w9J3vZFJJtcC5J0t8IQ7LqdlipAa63ItcgXv36a+Yh0wZUIxIXO1kJKgNZipbU6AEWudItv4C4fR6gtan+kw9S2upWovw0lZtLEA5bXFr2F727poTjKyBs1Rxl4LlNxpu7NiNRqTY6yTga1EtaoKlYEEDLTohb29bNe5tv77Wlou1SA46O2qMKW5+W7nxkWqfCbLH00DkBaZRjcAq5IFzvObeBy33kNtl4dmQns6sGC5xpbstdgeJ4HhMk3wNuqsz5xU0/QCnfEgjgGP7JHzmPvN16NKV2duS/EgfIxmwy6OihtBCUzr9coAHdD0ud+BkidBFPwivUtv0AtBVK4VSxIHMk2AHnKvFbeoZXXrqYc5QtzmswbXQA8ARrzgbCkXuFAqNlUgkBm38FFz52iVMcgFy27W/wnPl2xTFRmOLd1CkhEomy6esCWXXQ8OMc/S6hYtau4FgQxQC5vbRs2vfwtFbG1Zt6m26I+15/LxkZ+klPhf+f18ZhqnTKmoDLh+JHaqDeMpN8iDmJEq+kB9yUaIsP7xz+09prNqzoq9Ixa2Rj329sa/SQkepYa6kgaeF5zGp05xR3dWnLLSQe8iD/wCqMa26rV/ymw9izWHT7OkVOk1vtKNBuVj8AZGqdLV++3HdRc+G8CYYdIMbxr1R41Mu7hqRHDb2LJ/+W3gKhc/sAwB1NNtHpTTqJkf8IZTYkCmFvbUaluYB8pFr9K1z9YKNdmy5CTUUHKDe1gDYX+Mq6OLx7erVxTciEe3h27e2WmHw2POvWVRb71amvuUPBsg6kH/qzKFCYXRPUzO5y791gLaGRanS2t9mhSXW/qOdefabf3zTpsvGC18QoJKqA1SoxuTlFsqrmJuNO6WFTYWIBZauOSkVYKwCAMpsDc52JsAwg2QaMC/SjE8Mq/q0k+axn49xjHR6n+UW/dAmlXarKvr1HJOhbV7cDlXKoBt94nWTaWNcGpn7Sl70tbdngCO88zH7A/aZzYOMxLVQHaoylkL52Y5VVwxIzc7W0veXWIx1RatVs35MjIlP1Tc/aVSAbi9tBqfbIOINWqKZ1GVdbva7By12UL4ad3lJOBDrUao5pu7AjVFYA3BzAMN+g8LTJN8gk0nTKvAnNQqUl6x2N2IsbizWAW18x0F5HXo5VzoWRwGv6ykEWBBDC4INwDv5TYUtqV2IRHbXMAiWW99SAqgct0rsXg+23WK2Zj28xbUjTtAmxtuh1YHNfA7bWGrijTUUVCikoJWpTqG4AAAW9xbKTvP8QdHMa2VkOIfDscqhrVhksxLEZAQSQbWa1sslUNnVWAFGjUfgBTQsB4kCwGst8L0LxZANdaVBeLVawXTXcmp5b+c1Jdmu0Q8Ts+jVCiriK1SwsTr2rlTvdvL/ACiQ32ThbWH4TqACBUVFNresqrY63PHcOUu6mz8DR/S40OR9mhTLftsbSBV6T7OpepQq1SLa1awUG3HJTHzi+1C+pJqipbAUFDMyOwGoz1mOgA0IA1Pra8iBwlhsvo8uIyNRp0ypDgWN+0LEghm0YcBx132gMR6TgotRwuFpjn1Ic/6qhPwlTX9KGMbRazgcqZyD2UwIdvoFNo2g6O4oKVWm9lIChUbKyG5zKxFgNLENYjlBUejTWfrlwyW3CtUoLm0O7KcwIPPunOcVtjE1jdmqN3sx/wBxgXFZgAWUAXtz15kDXdzgeRITrtm7q7PTKwqYnCLwAFYvmXQH9Gpym1zx3WkUYbB01K/hyMAxyA0ajdk82NMEHQaXIO/SYv8AFxO9/YP4me/Fi8Sx87fAQfyPsHs/ZW7M2U9dyE0ABZmOiqo4k/AcZt+huIWn1lgLu4VE3X1ax8BvPhKsYFAyonaOYL2dBbMQDYc9d5O+aCrs9MNUp0bCpVZkVmC3AqXsyofugtlvxK33R4y556Kyd8IvcZtIU9/D3ncPeZ6vtM/gzVKRDMjU6baEgMxAO7S+u7+Ez+MoEn7IysWsMtyQCANL/aMlYLCFEKKzZWYMR28pfcGO4cffDGSTtgkm1SAbd28KxakpypTtnJ3u2YKqKOJJI8rzFDFFqrHlnb2XM1tTo7SDZ3LEs2cXZQL5jrp3g+yS9n7HoK65KWe5toGc6+WsXZlU1VUYnZoulW98xTKoAvvNjpx4STT2HUKMBTq711Iy3Ch7m7cLn4Tpo2Y6ns0CnralBTBtZb3a3AwVekNc70UIy+tWU782b9HmN9BE2Y1qjCp0YqOlP8mqjgGcjeFsSFF7m1z4yXS6FOCMz0171ps3kS5tNfZChHXJ4pTqvfSwPbyX843EVqBO+q3JQlJbDgNS8zcnyBUZfDdFlLFOte+UsDZUX1yn2QSdxMsMH0Pp/wBYC9jexeoARxuxuBvGoB3SfV2lSpEr1NS+/wDKVnvY24Kqadm9r77wD9JRe60aNwCASrMddD+kZhx5TVJ9CuSXY8bJw1O5CU1I1ysqEgAa62F/MSdS2fnF6dOqQNCqdYB49gamVrdKa/2Sq/q00X91RIlTbNWp+kqO2/e5I333X74fTYPURp/xPYhmFNDvvVqKtRTblckeQiVq9BbF67udNKKWHh1lTh/lvrMsH741qtuMZYgPKS61QriDVosyKGUopIZ1K7rPzvc3AvqZEajmzGoc7M7sWJ1GYkmx33IsPKQsXtQKRx4wA2wvG8fhcCObZcFxpfW1/D2SZV2fVFIVSlkIBDXU6a62Bvw5Sv2TjWNWn+DvSWrpY1gpTwIcWv5eE39XYQWm34U9GkrA5kw9IUFYHQh3IzkG5Jy5b98DmkFKznabRuwXK1yQANLtm1FgN8vdl9FsTUVajUmpA2zdbZKaDNv9U1CbX3rbUaywxXTjB4JcuCpIxAtny2GmgvUPaf2zn21+kNTE1Gq1HN23gaKANygcteN5llkuhZQT7OsYbZ+GwtO2Kx9J1YA9TTp0nXNe+ZS4dr7hfTdwkDHekXDUwBhsMKhX1XxBuFvvKob5fK05Olc2Nvbv90jq1VjYjduJOnl/KSlbdsPSo3W1fSti6lwKuQfdpDILcrjU+2ZDG9JHcnMxJPEksTA0tn/eYnuGg9u+SaVFV9UAeA+e+Sc4r7JvJFfZCL1X4G3NjYezjHrs0n1m8lFveZNnpN5X8CPLJ9cEdMAg4X8dfjJCi27SJGtWA3mJbkJUpDxx8flPSIcd2iACd1gBrfcRaTsLsjFVfVp5BzbT+fuj+nIqsTBGEw+1lpb1pnW+q3bwvLXD9BGaxq1CeYUfMy1pdCqCqQqhmIIuxJI7xyMvDE07H1j8szOwKqBsxemL9lcxvYEaubagjde3GTPxoKbMKVXNeorXVHIYgg5galrW4C3DhMTgt8lfa9kp1wW0OkNtGiqgZa7XcG7VEQaDUZVVjY257zD0sdT0y4emNRqz1XbffS7AcPuznw3L5wlPePOHg2v2bz8dVBlVerQC1glGmLal/WK5rXud/GGfH16jKOsrPv8AtMQdCNANOM5y3recnYfePAwNhUTcPsuprnUU7jVqjqltd4zT1PBUiSpqo264phqpPP8ARh5gcd658ZLwf6Op4H4RWxtTdirhqd8wcnW2YKgtfS4quh/ZkXavSpEpfm5RKnWWAAz3plfWLZQqsG4doEHeJgE+Xyga26I1Yvu+GW+N2nUqm9RyxG6/w0kvAbNsM1S9/spy72+Q9ttxy43j64ycd58T8Y8US9Pm2zSvYDlIRq3JsNLygqwC/OWsfQ1COSQBckmwAFzc7gBxMf0kwNXCUr1gEZluqZ1NS53ZkBuvnM3Q9YRdvTOQFjXbKw4lnfML3vp/OWFEXBvvvKWlv8oalvitDNWW1MMCO4jWWOP2y9ViatRnuftMSO7TdM8u+JV4RGDW/kmYpS3aJ0HAe7TykEVbGx18o19x+uMjR0hqotKOK58dPDhfv1llQ1+vbMyu+SqO4/XGJkjaElBSNBGs4G8gSmWR6u7zkFhv5J+gi/THUdczMbcFA/eJt5AGPw1Rq5tQw9Qga5s3xYrlt4C8zX2fM/AS42R9nxEr6UYorHFEuU6GYh7tUqJSTj2r5e4k2+MtsP0AprYszM3M7vIAiZ2v6reP8IajuX64x1QWv0bPBbHSlVOVQAUU2AGhDEE+dx7JdUiOXznOqnrHwPxEf9n2x7E1s6Nl32+Fx590oNp7c6rCrVcr1hAut954jTwmRpbj4Sg2ju+ucGwygf/Z"/>
          <p:cNvSpPr>
            <a:spLocks noChangeAspect="1" noChangeArrowheads="1"/>
          </p:cNvSpPr>
          <p:nvPr/>
        </p:nvSpPr>
        <p:spPr bwMode="auto">
          <a:xfrm>
            <a:off x="63500" y="-857250"/>
            <a:ext cx="2590800" cy="1762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pSp>
        <p:nvGrpSpPr>
          <p:cNvPr id="9" name="Groep 8"/>
          <p:cNvGrpSpPr/>
          <p:nvPr/>
        </p:nvGrpSpPr>
        <p:grpSpPr>
          <a:xfrm>
            <a:off x="4644008" y="4903002"/>
            <a:ext cx="4499992" cy="1954998"/>
            <a:chOff x="4644008" y="4903002"/>
            <a:chExt cx="4499992" cy="1954998"/>
          </a:xfrm>
        </p:grpSpPr>
        <p:grpSp>
          <p:nvGrpSpPr>
            <p:cNvPr id="11" name="Groep 10"/>
            <p:cNvGrpSpPr/>
            <p:nvPr/>
          </p:nvGrpSpPr>
          <p:grpSpPr>
            <a:xfrm>
              <a:off x="4644008" y="5445224"/>
              <a:ext cx="4499992" cy="1412776"/>
              <a:chOff x="4644008" y="5445224"/>
              <a:chExt cx="4499992" cy="1412776"/>
            </a:xfrm>
          </p:grpSpPr>
          <p:sp>
            <p:nvSpPr>
              <p:cNvPr id="12" name="Gelijkbenige driehoek 11"/>
              <p:cNvSpPr/>
              <p:nvPr/>
            </p:nvSpPr>
            <p:spPr>
              <a:xfrm>
                <a:off x="4644008" y="5445224"/>
                <a:ext cx="4499992" cy="1412776"/>
              </a:xfrm>
              <a:prstGeom prst="triangle">
                <a:avLst>
                  <a:gd name="adj" fmla="val 100000"/>
                </a:avLst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" name="Tekstvak 12"/>
              <p:cNvSpPr txBox="1"/>
              <p:nvPr/>
            </p:nvSpPr>
            <p:spPr>
              <a:xfrm>
                <a:off x="5220072" y="6372036"/>
                <a:ext cx="25922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 smtClean="0"/>
                  <a:t>SUM FOUNDATION</a:t>
                </a:r>
                <a:endParaRPr lang="nl-NL" dirty="0"/>
              </a:p>
            </p:txBody>
          </p:sp>
        </p:grpSp>
        <p:pic>
          <p:nvPicPr>
            <p:cNvPr id="10" name="Afbeelding 9" descr="cw00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68344" y="4903002"/>
              <a:ext cx="1296144" cy="1954997"/>
            </a:xfrm>
            <a:prstGeom prst="rect">
              <a:avLst/>
            </a:prstGeom>
          </p:spPr>
        </p:pic>
      </p:grpSp>
      <p:pic>
        <p:nvPicPr>
          <p:cNvPr id="40970" name="Picture 10" descr="http://www.rnw.nl/data/files/images/lead/VN%20New%20Yo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9264" y="0"/>
            <a:ext cx="4779000" cy="63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Event</a:t>
            </a:r>
            <a:r>
              <a:rPr lang="nl-NL" dirty="0" smtClean="0"/>
              <a:t> voorbereiding en begeleiding;</a:t>
            </a:r>
          </a:p>
          <a:p>
            <a:r>
              <a:rPr lang="nl-NL" dirty="0" err="1" smtClean="0"/>
              <a:t>Event</a:t>
            </a:r>
            <a:r>
              <a:rPr lang="nl-NL" dirty="0" smtClean="0"/>
              <a:t> </a:t>
            </a:r>
            <a:r>
              <a:rPr lang="nl-NL" dirty="0" err="1" smtClean="0"/>
              <a:t>Formating</a:t>
            </a:r>
            <a:r>
              <a:rPr lang="nl-NL" dirty="0" smtClean="0"/>
              <a:t> + technische inhoud; </a:t>
            </a:r>
          </a:p>
          <a:p>
            <a:r>
              <a:rPr lang="nl-NL" dirty="0" err="1" smtClean="0"/>
              <a:t>Event</a:t>
            </a:r>
            <a:r>
              <a:rPr lang="nl-NL" dirty="0" smtClean="0"/>
              <a:t> Promotion (back office en </a:t>
            </a:r>
            <a:r>
              <a:rPr lang="nl-NL" dirty="0" err="1" smtClean="0"/>
              <a:t>outgoing</a:t>
            </a:r>
            <a:r>
              <a:rPr lang="nl-NL" dirty="0" smtClean="0"/>
              <a:t>).</a:t>
            </a:r>
          </a:p>
          <a:p>
            <a:endParaRPr lang="nl-NL" dirty="0" smtClean="0"/>
          </a:p>
          <a:p>
            <a:r>
              <a:rPr lang="nl-NL" dirty="0" smtClean="0"/>
              <a:t>Voor dit team hebben we vier </a:t>
            </a:r>
            <a:r>
              <a:rPr lang="nl-NL" dirty="0" err="1" smtClean="0"/>
              <a:t>coordinatoren</a:t>
            </a:r>
            <a:r>
              <a:rPr lang="nl-NL" dirty="0" smtClean="0"/>
              <a:t> nodig en voorlopig zes paar “handjes”  en twaalf schone “feestmakers” nodig.</a:t>
            </a:r>
          </a:p>
          <a:p>
            <a:pPr>
              <a:buNone/>
            </a:pPr>
            <a:endParaRPr lang="nl-NL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Event</a:t>
            </a:r>
            <a:r>
              <a:rPr lang="nl-NL" dirty="0" smtClean="0"/>
              <a:t>- en promotie Team </a:t>
            </a:r>
            <a:endParaRPr lang="nl-NL" dirty="0"/>
          </a:p>
        </p:txBody>
      </p:sp>
      <p:pic>
        <p:nvPicPr>
          <p:cNvPr id="4" name="Afbeelding 3" descr="cw0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4903002"/>
            <a:ext cx="1296144" cy="1954997"/>
          </a:xfrm>
          <a:prstGeom prst="rect">
            <a:avLst/>
          </a:prstGeom>
        </p:spPr>
      </p:pic>
      <p:grpSp>
        <p:nvGrpSpPr>
          <p:cNvPr id="5" name="Groep 4"/>
          <p:cNvGrpSpPr/>
          <p:nvPr/>
        </p:nvGrpSpPr>
        <p:grpSpPr>
          <a:xfrm>
            <a:off x="4644008" y="5445224"/>
            <a:ext cx="4499992" cy="1412776"/>
            <a:chOff x="4644008" y="5445224"/>
            <a:chExt cx="4499992" cy="1412776"/>
          </a:xfrm>
        </p:grpSpPr>
        <p:sp>
          <p:nvSpPr>
            <p:cNvPr id="6" name="Gelijkbenige driehoek 5"/>
            <p:cNvSpPr/>
            <p:nvPr/>
          </p:nvSpPr>
          <p:spPr>
            <a:xfrm>
              <a:off x="4644008" y="5445224"/>
              <a:ext cx="4499992" cy="1412776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Tekstvak 6"/>
            <p:cNvSpPr txBox="1"/>
            <p:nvPr/>
          </p:nvSpPr>
          <p:spPr>
            <a:xfrm>
              <a:off x="5220072" y="6372036"/>
              <a:ext cx="25922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smtClean="0"/>
                <a:t>SUM FOUNDATION</a:t>
              </a:r>
              <a:endParaRPr lang="nl-NL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Balanced</a:t>
            </a:r>
            <a:r>
              <a:rPr lang="nl-NL" dirty="0" smtClean="0"/>
              <a:t> Scorecard</a:t>
            </a:r>
            <a:endParaRPr lang="nl-NL" dirty="0"/>
          </a:p>
        </p:txBody>
      </p:sp>
      <p:grpSp>
        <p:nvGrpSpPr>
          <p:cNvPr id="4" name="Groep 3"/>
          <p:cNvGrpSpPr/>
          <p:nvPr/>
        </p:nvGrpSpPr>
        <p:grpSpPr>
          <a:xfrm>
            <a:off x="4644008" y="4903002"/>
            <a:ext cx="4499992" cy="1954998"/>
            <a:chOff x="4644008" y="4903002"/>
            <a:chExt cx="4499992" cy="1954998"/>
          </a:xfrm>
        </p:grpSpPr>
        <p:pic>
          <p:nvPicPr>
            <p:cNvPr id="5" name="Afbeelding 4" descr="cw00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68344" y="4903002"/>
              <a:ext cx="1296144" cy="1954997"/>
            </a:xfrm>
            <a:prstGeom prst="rect">
              <a:avLst/>
            </a:prstGeom>
          </p:spPr>
        </p:pic>
        <p:grpSp>
          <p:nvGrpSpPr>
            <p:cNvPr id="6" name="Groep 5"/>
            <p:cNvGrpSpPr/>
            <p:nvPr/>
          </p:nvGrpSpPr>
          <p:grpSpPr>
            <a:xfrm>
              <a:off x="4644008" y="5445224"/>
              <a:ext cx="4499992" cy="1412776"/>
              <a:chOff x="4644008" y="5445224"/>
              <a:chExt cx="4499992" cy="1412776"/>
            </a:xfrm>
          </p:grpSpPr>
          <p:sp>
            <p:nvSpPr>
              <p:cNvPr id="7" name="Gelijkbenige driehoek 6"/>
              <p:cNvSpPr/>
              <p:nvPr/>
            </p:nvSpPr>
            <p:spPr>
              <a:xfrm>
                <a:off x="4644008" y="5445224"/>
                <a:ext cx="4499992" cy="1412776"/>
              </a:xfrm>
              <a:prstGeom prst="triangle">
                <a:avLst>
                  <a:gd name="adj" fmla="val 100000"/>
                </a:avLst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" name="Tekstvak 7"/>
              <p:cNvSpPr txBox="1"/>
              <p:nvPr/>
            </p:nvSpPr>
            <p:spPr>
              <a:xfrm>
                <a:off x="5220072" y="6372036"/>
                <a:ext cx="25922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 smtClean="0"/>
                  <a:t>SUM FOUNDATION</a:t>
                </a:r>
                <a:endParaRPr lang="nl-NL" dirty="0"/>
              </a:p>
            </p:txBody>
          </p:sp>
        </p:grpSp>
      </p:grpSp>
      <p:grpSp>
        <p:nvGrpSpPr>
          <p:cNvPr id="9" name="Groep 27"/>
          <p:cNvGrpSpPr>
            <a:grpSpLocks/>
          </p:cNvGrpSpPr>
          <p:nvPr/>
        </p:nvGrpSpPr>
        <p:grpSpPr bwMode="auto">
          <a:xfrm>
            <a:off x="857250" y="1285875"/>
            <a:ext cx="7643813" cy="5072063"/>
            <a:chOff x="857224" y="1285860"/>
            <a:chExt cx="7643866" cy="5072098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0" name="Rechthoek 9"/>
            <p:cNvSpPr/>
            <p:nvPr/>
          </p:nvSpPr>
          <p:spPr>
            <a:xfrm>
              <a:off x="3571868" y="1285860"/>
              <a:ext cx="2143140" cy="135732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2400" dirty="0">
                  <a:solidFill>
                    <a:schemeClr val="tx1"/>
                  </a:solidFill>
                </a:rPr>
                <a:t>WAARDEN</a:t>
              </a:r>
            </a:p>
          </p:txBody>
        </p:sp>
        <p:sp>
          <p:nvSpPr>
            <p:cNvPr id="11" name="Rechthoek 10"/>
            <p:cNvSpPr/>
            <p:nvPr/>
          </p:nvSpPr>
          <p:spPr>
            <a:xfrm>
              <a:off x="3571868" y="3143248"/>
              <a:ext cx="2143140" cy="135732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2400" dirty="0">
                  <a:solidFill>
                    <a:schemeClr val="tx1"/>
                  </a:solidFill>
                </a:rPr>
                <a:t>STRATEGIE</a:t>
              </a:r>
            </a:p>
          </p:txBody>
        </p:sp>
        <p:sp>
          <p:nvSpPr>
            <p:cNvPr id="12" name="Rechthoek 11"/>
            <p:cNvSpPr/>
            <p:nvPr/>
          </p:nvSpPr>
          <p:spPr>
            <a:xfrm>
              <a:off x="6357950" y="3143248"/>
              <a:ext cx="2143140" cy="135732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2400" dirty="0">
                  <a:solidFill>
                    <a:schemeClr val="tx1"/>
                  </a:solidFill>
                </a:rPr>
                <a:t>PRODUCTIE</a:t>
              </a:r>
            </a:p>
          </p:txBody>
        </p:sp>
        <p:sp>
          <p:nvSpPr>
            <p:cNvPr id="13" name="Rechthoek 12"/>
            <p:cNvSpPr/>
            <p:nvPr/>
          </p:nvSpPr>
          <p:spPr>
            <a:xfrm>
              <a:off x="857224" y="3143248"/>
              <a:ext cx="2143140" cy="135732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2400" dirty="0">
                  <a:solidFill>
                    <a:schemeClr val="tx1"/>
                  </a:solidFill>
                </a:rPr>
                <a:t>MARKT</a:t>
              </a:r>
            </a:p>
          </p:txBody>
        </p:sp>
        <p:sp>
          <p:nvSpPr>
            <p:cNvPr id="14" name="Rechthoek 13"/>
            <p:cNvSpPr/>
            <p:nvPr/>
          </p:nvSpPr>
          <p:spPr>
            <a:xfrm>
              <a:off x="3571868" y="5000636"/>
              <a:ext cx="2143140" cy="135732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2400" dirty="0">
                  <a:solidFill>
                    <a:schemeClr val="tx1"/>
                  </a:solidFill>
                </a:rPr>
                <a:t>LEERGROEI</a:t>
              </a:r>
            </a:p>
          </p:txBody>
        </p:sp>
        <p:cxnSp>
          <p:nvCxnSpPr>
            <p:cNvPr id="15" name="Rechte verbindingslijn met pijl 14"/>
            <p:cNvCxnSpPr>
              <a:stCxn id="10" idx="2"/>
              <a:endCxn id="11" idx="0"/>
            </p:cNvCxnSpPr>
            <p:nvPr/>
          </p:nvCxnSpPr>
          <p:spPr>
            <a:xfrm rot="5400000">
              <a:off x="4393405" y="2893215"/>
              <a:ext cx="500066" cy="3175"/>
            </a:xfrm>
            <a:prstGeom prst="straightConnector1">
              <a:avLst/>
            </a:prstGeom>
            <a:grpFill/>
            <a:ln w="1016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met pijl 15"/>
            <p:cNvCxnSpPr>
              <a:stCxn id="11" idx="2"/>
              <a:endCxn id="14" idx="0"/>
            </p:cNvCxnSpPr>
            <p:nvPr/>
          </p:nvCxnSpPr>
          <p:spPr>
            <a:xfrm rot="5400000">
              <a:off x="4393405" y="4750603"/>
              <a:ext cx="500066" cy="3175"/>
            </a:xfrm>
            <a:prstGeom prst="straightConnector1">
              <a:avLst/>
            </a:prstGeom>
            <a:grpFill/>
            <a:ln w="1016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chte verbindingslijn met pijl 16"/>
            <p:cNvCxnSpPr>
              <a:stCxn id="11" idx="3"/>
              <a:endCxn id="12" idx="1"/>
            </p:cNvCxnSpPr>
            <p:nvPr/>
          </p:nvCxnSpPr>
          <p:spPr>
            <a:xfrm>
              <a:off x="5715008" y="3822703"/>
              <a:ext cx="642942" cy="1588"/>
            </a:xfrm>
            <a:prstGeom prst="straightConnector1">
              <a:avLst/>
            </a:prstGeom>
            <a:grpFill/>
            <a:ln w="1016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met pijl 17"/>
            <p:cNvCxnSpPr>
              <a:stCxn id="13" idx="3"/>
              <a:endCxn id="11" idx="1"/>
            </p:cNvCxnSpPr>
            <p:nvPr/>
          </p:nvCxnSpPr>
          <p:spPr>
            <a:xfrm>
              <a:off x="3000364" y="3822703"/>
              <a:ext cx="571504" cy="1588"/>
            </a:xfrm>
            <a:prstGeom prst="straightConnector1">
              <a:avLst/>
            </a:prstGeom>
            <a:grpFill/>
            <a:ln w="1016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met pijl 18"/>
            <p:cNvCxnSpPr>
              <a:stCxn id="14" idx="1"/>
              <a:endCxn id="13" idx="2"/>
            </p:cNvCxnSpPr>
            <p:nvPr/>
          </p:nvCxnSpPr>
          <p:spPr>
            <a:xfrm rot="10800000">
              <a:off x="1928794" y="4500570"/>
              <a:ext cx="1643073" cy="1179520"/>
            </a:xfrm>
            <a:prstGeom prst="straightConnector1">
              <a:avLst/>
            </a:prstGeom>
            <a:grpFill/>
            <a:ln w="1016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chte verbindingslijn met pijl 19"/>
            <p:cNvCxnSpPr>
              <a:stCxn id="12" idx="0"/>
              <a:endCxn id="10" idx="3"/>
            </p:cNvCxnSpPr>
            <p:nvPr/>
          </p:nvCxnSpPr>
          <p:spPr>
            <a:xfrm rot="16200000" flipV="1">
              <a:off x="5983297" y="1697026"/>
              <a:ext cx="1177933" cy="1714512"/>
            </a:xfrm>
            <a:prstGeom prst="straightConnector1">
              <a:avLst/>
            </a:prstGeom>
            <a:grpFill/>
            <a:ln w="1016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Balanced</a:t>
            </a:r>
            <a:r>
              <a:rPr lang="nl-NL" dirty="0" smtClean="0"/>
              <a:t> Scorecard</a:t>
            </a:r>
            <a:endParaRPr lang="nl-NL" dirty="0"/>
          </a:p>
        </p:txBody>
      </p:sp>
      <p:grpSp>
        <p:nvGrpSpPr>
          <p:cNvPr id="4" name="Groep 3"/>
          <p:cNvGrpSpPr/>
          <p:nvPr/>
        </p:nvGrpSpPr>
        <p:grpSpPr>
          <a:xfrm>
            <a:off x="4644008" y="4903002"/>
            <a:ext cx="4499992" cy="1954998"/>
            <a:chOff x="4644008" y="4903002"/>
            <a:chExt cx="4499992" cy="1954998"/>
          </a:xfrm>
        </p:grpSpPr>
        <p:pic>
          <p:nvPicPr>
            <p:cNvPr id="5" name="Afbeelding 4" descr="cw00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68344" y="4903002"/>
              <a:ext cx="1296144" cy="1954997"/>
            </a:xfrm>
            <a:prstGeom prst="rect">
              <a:avLst/>
            </a:prstGeom>
          </p:spPr>
        </p:pic>
        <p:grpSp>
          <p:nvGrpSpPr>
            <p:cNvPr id="6" name="Groep 5"/>
            <p:cNvGrpSpPr/>
            <p:nvPr/>
          </p:nvGrpSpPr>
          <p:grpSpPr>
            <a:xfrm>
              <a:off x="4644008" y="5445224"/>
              <a:ext cx="4499992" cy="1412776"/>
              <a:chOff x="4644008" y="5445224"/>
              <a:chExt cx="4499992" cy="1412776"/>
            </a:xfrm>
          </p:grpSpPr>
          <p:sp>
            <p:nvSpPr>
              <p:cNvPr id="7" name="Gelijkbenige driehoek 6"/>
              <p:cNvSpPr/>
              <p:nvPr/>
            </p:nvSpPr>
            <p:spPr>
              <a:xfrm>
                <a:off x="4644008" y="5445224"/>
                <a:ext cx="4499992" cy="1412776"/>
              </a:xfrm>
              <a:prstGeom prst="triangle">
                <a:avLst>
                  <a:gd name="adj" fmla="val 100000"/>
                </a:avLst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" name="Tekstvak 7"/>
              <p:cNvSpPr txBox="1"/>
              <p:nvPr/>
            </p:nvSpPr>
            <p:spPr>
              <a:xfrm>
                <a:off x="5220072" y="6372036"/>
                <a:ext cx="25922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 smtClean="0"/>
                  <a:t>SUM FOUNDATION</a:t>
                </a:r>
                <a:endParaRPr lang="nl-NL" dirty="0"/>
              </a:p>
            </p:txBody>
          </p:sp>
        </p:grpSp>
      </p:grpSp>
      <p:grpSp>
        <p:nvGrpSpPr>
          <p:cNvPr id="21" name="Groep 27"/>
          <p:cNvGrpSpPr>
            <a:grpSpLocks/>
          </p:cNvGrpSpPr>
          <p:nvPr/>
        </p:nvGrpSpPr>
        <p:grpSpPr bwMode="auto">
          <a:xfrm>
            <a:off x="857250" y="1285875"/>
            <a:ext cx="7643813" cy="5072063"/>
            <a:chOff x="857224" y="1285860"/>
            <a:chExt cx="7643866" cy="5072098"/>
          </a:xfrm>
        </p:grpSpPr>
        <p:sp>
          <p:nvSpPr>
            <p:cNvPr id="22" name="Rechthoek 21"/>
            <p:cNvSpPr/>
            <p:nvPr/>
          </p:nvSpPr>
          <p:spPr>
            <a:xfrm>
              <a:off x="3571868" y="1285860"/>
              <a:ext cx="2143140" cy="135732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nl-NL" sz="1400" b="1" dirty="0">
                  <a:solidFill>
                    <a:schemeClr val="tx1"/>
                  </a:solidFill>
                </a:rPr>
                <a:t>WAARDEN</a:t>
              </a:r>
              <a:endParaRPr lang="nl-NL" sz="1400" dirty="0">
                <a:solidFill>
                  <a:schemeClr val="tx1"/>
                </a:solidFill>
              </a:endParaRPr>
            </a:p>
            <a:p>
              <a:pPr>
                <a:defRPr/>
              </a:pPr>
              <a:r>
                <a:rPr lang="nl-NL" sz="1400" dirty="0"/>
                <a:t>17. Continuïteit</a:t>
              </a:r>
            </a:p>
            <a:p>
              <a:pPr>
                <a:defRPr/>
              </a:pPr>
              <a:r>
                <a:rPr lang="nl-NL" sz="1400" dirty="0"/>
                <a:t>18. Winstvorming</a:t>
              </a:r>
            </a:p>
            <a:p>
              <a:pPr>
                <a:defRPr/>
              </a:pPr>
              <a:r>
                <a:rPr lang="nl-NL" sz="1400" dirty="0"/>
                <a:t>19. Collegialiteit</a:t>
              </a:r>
            </a:p>
            <a:p>
              <a:pPr>
                <a:defRPr/>
              </a:pPr>
              <a:r>
                <a:rPr lang="nl-NL" sz="1400" dirty="0"/>
                <a:t>20. </a:t>
              </a:r>
              <a:r>
                <a:rPr lang="nl-NL" sz="1400" dirty="0" err="1" smtClean="0"/>
                <a:t>SocialResposibility</a:t>
              </a:r>
              <a:endParaRPr lang="nl-NL" sz="1400" dirty="0"/>
            </a:p>
          </p:txBody>
        </p:sp>
        <p:sp>
          <p:nvSpPr>
            <p:cNvPr id="23" name="Rechthoek 22"/>
            <p:cNvSpPr/>
            <p:nvPr/>
          </p:nvSpPr>
          <p:spPr>
            <a:xfrm>
              <a:off x="3571868" y="3143248"/>
              <a:ext cx="2143140" cy="1357322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nl-NL" sz="1400" b="1" dirty="0">
                  <a:solidFill>
                    <a:schemeClr val="tx1"/>
                  </a:solidFill>
                </a:rPr>
                <a:t>STRATEGIE</a:t>
              </a:r>
              <a:endParaRPr lang="nl-NL" sz="1400" dirty="0">
                <a:solidFill>
                  <a:schemeClr val="tx1"/>
                </a:solidFill>
              </a:endParaRPr>
            </a:p>
            <a:p>
              <a:pPr>
                <a:defRPr/>
              </a:pPr>
              <a:r>
                <a:rPr lang="nl-NL" sz="1400" dirty="0"/>
                <a:t>1. Visie</a:t>
              </a:r>
            </a:p>
            <a:p>
              <a:pPr>
                <a:defRPr/>
              </a:pPr>
              <a:r>
                <a:rPr lang="nl-NL" sz="1400" dirty="0"/>
                <a:t>2. Missie</a:t>
              </a:r>
            </a:p>
            <a:p>
              <a:pPr>
                <a:defRPr/>
              </a:pPr>
              <a:r>
                <a:rPr lang="nl-NL" sz="1400" dirty="0"/>
                <a:t>3. Strategie</a:t>
              </a:r>
            </a:p>
            <a:p>
              <a:pPr>
                <a:defRPr/>
              </a:pPr>
              <a:r>
                <a:rPr lang="nl-NL" sz="1400" dirty="0"/>
                <a:t>4. Tactiek</a:t>
              </a:r>
            </a:p>
          </p:txBody>
        </p:sp>
        <p:sp>
          <p:nvSpPr>
            <p:cNvPr id="24" name="Rechthoek 23"/>
            <p:cNvSpPr/>
            <p:nvPr/>
          </p:nvSpPr>
          <p:spPr>
            <a:xfrm>
              <a:off x="6357950" y="3143248"/>
              <a:ext cx="2143140" cy="1357322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nl-NL" sz="1400" b="1" dirty="0">
                  <a:solidFill>
                    <a:schemeClr val="tx1"/>
                  </a:solidFill>
                </a:rPr>
                <a:t>PRODUCTIE</a:t>
              </a:r>
              <a:endParaRPr lang="nl-NL" sz="1400" dirty="0">
                <a:solidFill>
                  <a:schemeClr val="tx1"/>
                </a:solidFill>
              </a:endParaRPr>
            </a:p>
            <a:p>
              <a:pPr>
                <a:defRPr/>
              </a:pPr>
              <a:r>
                <a:rPr lang="nl-NL" sz="1400" dirty="0"/>
                <a:t>13. Volume kwaliteit</a:t>
              </a:r>
            </a:p>
            <a:p>
              <a:pPr>
                <a:defRPr/>
              </a:pPr>
              <a:r>
                <a:rPr lang="nl-NL" sz="1400" dirty="0"/>
                <a:t>14. Just in Time</a:t>
              </a:r>
            </a:p>
            <a:p>
              <a:pPr>
                <a:defRPr/>
              </a:pPr>
              <a:r>
                <a:rPr lang="nl-NL" sz="1400" dirty="0"/>
                <a:t>15. Administratie</a:t>
              </a:r>
            </a:p>
            <a:p>
              <a:pPr>
                <a:defRPr/>
              </a:pPr>
              <a:r>
                <a:rPr lang="nl-NL" sz="1400" dirty="0"/>
                <a:t>16. Marge realisatie</a:t>
              </a:r>
            </a:p>
          </p:txBody>
        </p:sp>
        <p:sp>
          <p:nvSpPr>
            <p:cNvPr id="25" name="Rechthoek 24"/>
            <p:cNvSpPr/>
            <p:nvPr/>
          </p:nvSpPr>
          <p:spPr>
            <a:xfrm>
              <a:off x="857224" y="3143248"/>
              <a:ext cx="2143140" cy="135732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nl-NL" sz="1400" b="1" dirty="0">
                  <a:solidFill>
                    <a:schemeClr val="tx1"/>
                  </a:solidFill>
                </a:rPr>
                <a:t>MARKETING</a:t>
              </a:r>
              <a:endParaRPr lang="nl-NL" sz="1400" dirty="0">
                <a:solidFill>
                  <a:schemeClr val="tx1"/>
                </a:solidFill>
              </a:endParaRPr>
            </a:p>
            <a:p>
              <a:pPr>
                <a:defRPr/>
              </a:pPr>
              <a:r>
                <a:rPr lang="nl-NL" sz="1400" dirty="0"/>
                <a:t>9. Bekendheid</a:t>
              </a:r>
            </a:p>
            <a:p>
              <a:pPr>
                <a:defRPr/>
              </a:pPr>
              <a:r>
                <a:rPr lang="nl-NL" sz="1400" dirty="0"/>
                <a:t>10. Contact opbouw</a:t>
              </a:r>
            </a:p>
            <a:p>
              <a:pPr>
                <a:defRPr/>
              </a:pPr>
              <a:r>
                <a:rPr lang="nl-NL" sz="1400" dirty="0"/>
                <a:t>11. Offerte aanvragen</a:t>
              </a:r>
            </a:p>
            <a:p>
              <a:pPr>
                <a:defRPr/>
              </a:pPr>
              <a:r>
                <a:rPr lang="nl-NL" sz="1400" dirty="0"/>
                <a:t>12. Klanten (na)zorg</a:t>
              </a:r>
            </a:p>
          </p:txBody>
        </p:sp>
        <p:sp>
          <p:nvSpPr>
            <p:cNvPr id="26" name="Rechthoek 25"/>
            <p:cNvSpPr/>
            <p:nvPr/>
          </p:nvSpPr>
          <p:spPr>
            <a:xfrm>
              <a:off x="3571868" y="5000636"/>
              <a:ext cx="2143140" cy="135732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nl-NL" sz="1400" b="1" dirty="0">
                  <a:solidFill>
                    <a:schemeClr val="tx1"/>
                  </a:solidFill>
                </a:rPr>
                <a:t>LEERGROEI</a:t>
              </a:r>
              <a:endParaRPr lang="nl-NL" sz="1400" dirty="0">
                <a:solidFill>
                  <a:schemeClr val="tx1"/>
                </a:solidFill>
              </a:endParaRPr>
            </a:p>
            <a:p>
              <a:pPr>
                <a:defRPr/>
              </a:pPr>
              <a:r>
                <a:rPr lang="nl-NL" sz="1400" dirty="0"/>
                <a:t>5. Motivatie</a:t>
              </a:r>
            </a:p>
            <a:p>
              <a:pPr>
                <a:defRPr/>
              </a:pPr>
              <a:r>
                <a:rPr lang="nl-NL" sz="1400" dirty="0"/>
                <a:t>6. Vakmanschap</a:t>
              </a:r>
            </a:p>
            <a:p>
              <a:pPr>
                <a:defRPr/>
              </a:pPr>
              <a:r>
                <a:rPr lang="nl-NL" sz="1400" dirty="0"/>
                <a:t>7. Inzetbaarheid</a:t>
              </a:r>
            </a:p>
            <a:p>
              <a:pPr>
                <a:defRPr/>
              </a:pPr>
              <a:r>
                <a:rPr lang="nl-NL" sz="1400" dirty="0"/>
                <a:t>8. Rapportage</a:t>
              </a:r>
            </a:p>
          </p:txBody>
        </p:sp>
        <p:cxnSp>
          <p:nvCxnSpPr>
            <p:cNvPr id="27" name="Rechte verbindingslijn met pijl 26"/>
            <p:cNvCxnSpPr>
              <a:stCxn id="22" idx="2"/>
              <a:endCxn id="23" idx="0"/>
            </p:cNvCxnSpPr>
            <p:nvPr/>
          </p:nvCxnSpPr>
          <p:spPr>
            <a:xfrm rot="5400000">
              <a:off x="4393405" y="2893215"/>
              <a:ext cx="500066" cy="3175"/>
            </a:xfrm>
            <a:prstGeom prst="straightConnector1">
              <a:avLst/>
            </a:prstGeom>
            <a:ln w="1016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chte verbindingslijn met pijl 27"/>
            <p:cNvCxnSpPr>
              <a:stCxn id="23" idx="2"/>
              <a:endCxn id="26" idx="0"/>
            </p:cNvCxnSpPr>
            <p:nvPr/>
          </p:nvCxnSpPr>
          <p:spPr>
            <a:xfrm rot="5400000">
              <a:off x="4393405" y="4750603"/>
              <a:ext cx="500066" cy="3175"/>
            </a:xfrm>
            <a:prstGeom prst="straightConnector1">
              <a:avLst/>
            </a:prstGeom>
            <a:ln w="1016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chte verbindingslijn met pijl 28"/>
            <p:cNvCxnSpPr>
              <a:stCxn id="23" idx="3"/>
              <a:endCxn id="24" idx="1"/>
            </p:cNvCxnSpPr>
            <p:nvPr/>
          </p:nvCxnSpPr>
          <p:spPr>
            <a:xfrm>
              <a:off x="5715008" y="3822703"/>
              <a:ext cx="642942" cy="1588"/>
            </a:xfrm>
            <a:prstGeom prst="straightConnector1">
              <a:avLst/>
            </a:prstGeom>
            <a:ln w="1016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chte verbindingslijn met pijl 29"/>
            <p:cNvCxnSpPr>
              <a:stCxn id="25" idx="3"/>
              <a:endCxn id="23" idx="1"/>
            </p:cNvCxnSpPr>
            <p:nvPr/>
          </p:nvCxnSpPr>
          <p:spPr>
            <a:xfrm>
              <a:off x="3000364" y="3822703"/>
              <a:ext cx="571504" cy="1588"/>
            </a:xfrm>
            <a:prstGeom prst="straightConnector1">
              <a:avLst/>
            </a:prstGeom>
            <a:ln w="1016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chte verbindingslijn met pijl 30"/>
            <p:cNvCxnSpPr>
              <a:stCxn id="26" idx="1"/>
              <a:endCxn id="25" idx="2"/>
            </p:cNvCxnSpPr>
            <p:nvPr/>
          </p:nvCxnSpPr>
          <p:spPr>
            <a:xfrm rot="10800000">
              <a:off x="1928794" y="4500570"/>
              <a:ext cx="1643073" cy="1179520"/>
            </a:xfrm>
            <a:prstGeom prst="straightConnector1">
              <a:avLst/>
            </a:prstGeom>
            <a:ln w="1016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chte verbindingslijn met pijl 31"/>
            <p:cNvCxnSpPr>
              <a:stCxn id="24" idx="0"/>
              <a:endCxn id="22" idx="3"/>
            </p:cNvCxnSpPr>
            <p:nvPr/>
          </p:nvCxnSpPr>
          <p:spPr>
            <a:xfrm rot="16200000" flipV="1">
              <a:off x="5983297" y="1697026"/>
              <a:ext cx="1177933" cy="1714512"/>
            </a:xfrm>
            <a:prstGeom prst="straightConnector1">
              <a:avLst/>
            </a:prstGeom>
            <a:ln w="1016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692696"/>
            <a:ext cx="6156000" cy="6255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ep 4"/>
          <p:cNvGrpSpPr/>
          <p:nvPr/>
        </p:nvGrpSpPr>
        <p:grpSpPr>
          <a:xfrm>
            <a:off x="4644008" y="4903002"/>
            <a:ext cx="4824536" cy="1954998"/>
            <a:chOff x="4644008" y="4903002"/>
            <a:chExt cx="4824536" cy="1954998"/>
          </a:xfrm>
        </p:grpSpPr>
        <p:pic>
          <p:nvPicPr>
            <p:cNvPr id="6" name="Afbeelding 5" descr="cw0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68344" y="4903002"/>
              <a:ext cx="1296144" cy="1954997"/>
            </a:xfrm>
            <a:prstGeom prst="rect">
              <a:avLst/>
            </a:prstGeom>
          </p:spPr>
        </p:pic>
        <p:grpSp>
          <p:nvGrpSpPr>
            <p:cNvPr id="7" name="Groep 6"/>
            <p:cNvGrpSpPr/>
            <p:nvPr/>
          </p:nvGrpSpPr>
          <p:grpSpPr>
            <a:xfrm>
              <a:off x="4644008" y="5445224"/>
              <a:ext cx="4824536" cy="1412776"/>
              <a:chOff x="4644008" y="5445224"/>
              <a:chExt cx="4824536" cy="1412776"/>
            </a:xfrm>
          </p:grpSpPr>
          <p:sp>
            <p:nvSpPr>
              <p:cNvPr id="8" name="Gelijkbenige driehoek 7"/>
              <p:cNvSpPr/>
              <p:nvPr/>
            </p:nvSpPr>
            <p:spPr>
              <a:xfrm>
                <a:off x="4644008" y="5445224"/>
                <a:ext cx="4499992" cy="1412776"/>
              </a:xfrm>
              <a:prstGeom prst="triangle">
                <a:avLst>
                  <a:gd name="adj" fmla="val 100000"/>
                </a:avLst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" name="Tekstvak 8"/>
              <p:cNvSpPr txBox="1"/>
              <p:nvPr/>
            </p:nvSpPr>
            <p:spPr>
              <a:xfrm>
                <a:off x="6876256" y="6372036"/>
                <a:ext cx="25922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 smtClean="0"/>
                  <a:t>SUM FOUNDATION</a:t>
                </a:r>
                <a:endParaRPr lang="nl-NL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topnews.in/files/Rio-de-Janei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355144"/>
            <a:ext cx="6012160" cy="4234096"/>
          </a:xfrm>
          <a:prstGeom prst="rect">
            <a:avLst/>
          </a:prstGeom>
          <a:noFill/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Inter-afhankelijkheid symbool</a:t>
            </a:r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1547664" y="1268760"/>
            <a:ext cx="6120680" cy="43924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NL" dirty="0" smtClean="0"/>
              <a:t>Waaromheen ze hun leven kunnen vieren en met elkaar kunnen overleggen; 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Hoe ze, samen met de natuur, hun leven, bedrijven en overheden in harmonie kunnen brengen 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en houden met de behoefte van ons, en onze en hun kinderen.</a:t>
            </a:r>
            <a:endParaRPr lang="nl-NL" dirty="0"/>
          </a:p>
        </p:txBody>
      </p:sp>
      <p:grpSp>
        <p:nvGrpSpPr>
          <p:cNvPr id="4" name="Groep 3"/>
          <p:cNvGrpSpPr/>
          <p:nvPr/>
        </p:nvGrpSpPr>
        <p:grpSpPr>
          <a:xfrm>
            <a:off x="4067944" y="4903003"/>
            <a:ext cx="5076056" cy="1954997"/>
            <a:chOff x="4067944" y="4903003"/>
            <a:chExt cx="5076056" cy="1954997"/>
          </a:xfrm>
        </p:grpSpPr>
        <p:grpSp>
          <p:nvGrpSpPr>
            <p:cNvPr id="6" name="Groep 7"/>
            <p:cNvGrpSpPr/>
            <p:nvPr/>
          </p:nvGrpSpPr>
          <p:grpSpPr>
            <a:xfrm>
              <a:off x="4644008" y="5445224"/>
              <a:ext cx="4499992" cy="1412776"/>
              <a:chOff x="4644008" y="5445224"/>
              <a:chExt cx="4499992" cy="1412776"/>
            </a:xfrm>
          </p:grpSpPr>
          <p:sp>
            <p:nvSpPr>
              <p:cNvPr id="7" name="Gelijkbenige driehoek 6"/>
              <p:cNvSpPr/>
              <p:nvPr/>
            </p:nvSpPr>
            <p:spPr>
              <a:xfrm>
                <a:off x="4644008" y="5445224"/>
                <a:ext cx="4499992" cy="1412776"/>
              </a:xfrm>
              <a:prstGeom prst="triangle">
                <a:avLst>
                  <a:gd name="adj" fmla="val 100000"/>
                </a:avLst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" name="Tekstvak 7"/>
              <p:cNvSpPr txBox="1"/>
              <p:nvPr/>
            </p:nvSpPr>
            <p:spPr>
              <a:xfrm>
                <a:off x="6551712" y="6381328"/>
                <a:ext cx="25922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 smtClean="0"/>
                  <a:t>SUM FOUNDATION</a:t>
                </a:r>
                <a:endParaRPr lang="nl-NL" dirty="0"/>
              </a:p>
            </p:txBody>
          </p:sp>
        </p:grpSp>
        <p:pic>
          <p:nvPicPr>
            <p:cNvPr id="5" name="Afbeelding 4" descr="cw0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67944" y="4903003"/>
              <a:ext cx="1296144" cy="195499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NL" dirty="0" smtClean="0"/>
              <a:t>kerngedachte is dat “wij” nog lang en duurzaam willen genieten van de schoonheid, diversiteit en rijkdom van de aarde; Dat wij deze waarden ongeschonden willen overdragen aan onze kinderen; Zodat ze hun vertrouwen in de toekomst kunnen herstellen; En met een gerust hart zelf hun gezin durven te stichten; Dat dit weer een vanzelfsprekendheid wordt…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Kerngedachte</a:t>
            </a:r>
            <a:endParaRPr lang="nl-NL" dirty="0"/>
          </a:p>
        </p:txBody>
      </p:sp>
      <p:grpSp>
        <p:nvGrpSpPr>
          <p:cNvPr id="4" name="Groep 3"/>
          <p:cNvGrpSpPr/>
          <p:nvPr/>
        </p:nvGrpSpPr>
        <p:grpSpPr>
          <a:xfrm>
            <a:off x="4644008" y="4903002"/>
            <a:ext cx="4499992" cy="1954998"/>
            <a:chOff x="4644008" y="4903002"/>
            <a:chExt cx="4499992" cy="1954998"/>
          </a:xfrm>
        </p:grpSpPr>
        <p:pic>
          <p:nvPicPr>
            <p:cNvPr id="5" name="Afbeelding 4" descr="cw00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12360" y="4903002"/>
              <a:ext cx="1296144" cy="1954997"/>
            </a:xfrm>
            <a:prstGeom prst="rect">
              <a:avLst/>
            </a:prstGeom>
          </p:spPr>
        </p:pic>
        <p:grpSp>
          <p:nvGrpSpPr>
            <p:cNvPr id="6" name="Groep 7"/>
            <p:cNvGrpSpPr/>
            <p:nvPr/>
          </p:nvGrpSpPr>
          <p:grpSpPr>
            <a:xfrm>
              <a:off x="4644008" y="5445224"/>
              <a:ext cx="4499992" cy="1412776"/>
              <a:chOff x="4644008" y="5445224"/>
              <a:chExt cx="4499992" cy="1412776"/>
            </a:xfrm>
          </p:grpSpPr>
          <p:sp>
            <p:nvSpPr>
              <p:cNvPr id="7" name="Gelijkbenige driehoek 6"/>
              <p:cNvSpPr/>
              <p:nvPr/>
            </p:nvSpPr>
            <p:spPr>
              <a:xfrm>
                <a:off x="4644008" y="5445224"/>
                <a:ext cx="4499992" cy="1412776"/>
              </a:xfrm>
              <a:prstGeom prst="triangle">
                <a:avLst>
                  <a:gd name="adj" fmla="val 100000"/>
                </a:avLst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" name="Tekstvak 7"/>
              <p:cNvSpPr txBox="1"/>
              <p:nvPr/>
            </p:nvSpPr>
            <p:spPr>
              <a:xfrm>
                <a:off x="5220072" y="6372036"/>
                <a:ext cx="25922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 smtClean="0"/>
                  <a:t>SUM FOUNDATION</a:t>
                </a:r>
                <a:endParaRPr lang="nl-NL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cw0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4903002"/>
            <a:ext cx="1296144" cy="1954997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NL" dirty="0"/>
              <a:t>"Converging Worlds"</a:t>
            </a:r>
          </a:p>
          <a:p>
            <a:pPr>
              <a:buNone/>
            </a:pPr>
            <a:r>
              <a:rPr lang="nl-NL" dirty="0"/>
              <a:t>Sustainability United Monument</a:t>
            </a:r>
          </a:p>
          <a:p>
            <a:pPr>
              <a:buNone/>
            </a:pPr>
            <a:r>
              <a:rPr lang="nl-NL" dirty="0"/>
              <a:t>Een nieuwe kijk op de wereld, nieuwe inspiratie, </a:t>
            </a:r>
            <a:r>
              <a:rPr lang="nl-NL" dirty="0" smtClean="0"/>
              <a:t>nieuwe mogelijkheden</a:t>
            </a:r>
            <a:r>
              <a:rPr lang="nl-NL" dirty="0"/>
              <a:t>, nieuwe kansen voor iedereen</a:t>
            </a:r>
            <a:r>
              <a:rPr lang="nl-NL" dirty="0" smtClean="0"/>
              <a:t>.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 descr="cw0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4903002"/>
            <a:ext cx="1296144" cy="1954997"/>
          </a:xfrm>
          <a:prstGeom prst="rect">
            <a:avLst/>
          </a:prstGeom>
        </p:spPr>
      </p:pic>
      <p:grpSp>
        <p:nvGrpSpPr>
          <p:cNvPr id="8" name="Groep 7"/>
          <p:cNvGrpSpPr/>
          <p:nvPr/>
        </p:nvGrpSpPr>
        <p:grpSpPr>
          <a:xfrm>
            <a:off x="4644008" y="5445224"/>
            <a:ext cx="4499992" cy="1412776"/>
            <a:chOff x="4644008" y="5445224"/>
            <a:chExt cx="4499992" cy="1412776"/>
          </a:xfrm>
        </p:grpSpPr>
        <p:sp>
          <p:nvSpPr>
            <p:cNvPr id="6" name="Gelijkbenige driehoek 5"/>
            <p:cNvSpPr/>
            <p:nvPr/>
          </p:nvSpPr>
          <p:spPr>
            <a:xfrm>
              <a:off x="4644008" y="5445224"/>
              <a:ext cx="4499992" cy="1412776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Tekstvak 6"/>
            <p:cNvSpPr txBox="1"/>
            <p:nvPr/>
          </p:nvSpPr>
          <p:spPr>
            <a:xfrm>
              <a:off x="5220072" y="6372036"/>
              <a:ext cx="25922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smtClean="0"/>
                <a:t>SUM FOUNDATION</a:t>
              </a:r>
              <a:endParaRPr lang="nl-NL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/>
          <p:cNvGrpSpPr/>
          <p:nvPr/>
        </p:nvGrpSpPr>
        <p:grpSpPr>
          <a:xfrm>
            <a:off x="4644008" y="4903002"/>
            <a:ext cx="4499992" cy="1954998"/>
            <a:chOff x="4644008" y="4903002"/>
            <a:chExt cx="4499992" cy="1954998"/>
          </a:xfrm>
        </p:grpSpPr>
        <p:pic>
          <p:nvPicPr>
            <p:cNvPr id="5" name="Afbeelding 4" descr="cw00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12360" y="4903002"/>
              <a:ext cx="1296144" cy="1954997"/>
            </a:xfrm>
            <a:prstGeom prst="rect">
              <a:avLst/>
            </a:prstGeom>
          </p:spPr>
        </p:pic>
        <p:grpSp>
          <p:nvGrpSpPr>
            <p:cNvPr id="6" name="Groep 7"/>
            <p:cNvGrpSpPr/>
            <p:nvPr/>
          </p:nvGrpSpPr>
          <p:grpSpPr>
            <a:xfrm>
              <a:off x="4644008" y="5445224"/>
              <a:ext cx="4499992" cy="1412776"/>
              <a:chOff x="4644008" y="5445224"/>
              <a:chExt cx="4499992" cy="1412776"/>
            </a:xfrm>
          </p:grpSpPr>
          <p:sp>
            <p:nvSpPr>
              <p:cNvPr id="7" name="Gelijkbenige driehoek 6"/>
              <p:cNvSpPr/>
              <p:nvPr/>
            </p:nvSpPr>
            <p:spPr>
              <a:xfrm>
                <a:off x="4644008" y="5445224"/>
                <a:ext cx="4499992" cy="1412776"/>
              </a:xfrm>
              <a:prstGeom prst="triangle">
                <a:avLst>
                  <a:gd name="adj" fmla="val 100000"/>
                </a:avLst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" name="Tekstvak 7"/>
              <p:cNvSpPr txBox="1"/>
              <p:nvPr/>
            </p:nvSpPr>
            <p:spPr>
              <a:xfrm>
                <a:off x="5220072" y="6372036"/>
                <a:ext cx="25922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 smtClean="0"/>
                  <a:t>SUM FOUNDATION</a:t>
                </a:r>
                <a:endParaRPr lang="nl-NL" dirty="0"/>
              </a:p>
            </p:txBody>
          </p:sp>
        </p:grpSp>
      </p:grp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dirty="0" smtClean="0"/>
              <a:t>Omdat dit inter-afhankelijk is van het gedrag van alle mensen op aarde, willen wij hun een beeld en ‘totem’-paal aanbieden als gedenkteken; Waaromheen ze hun leven kunnen vieren en met elkaar kunnen overleggen; Hoe ze, samen met de natuur, hun leven, bedrijven en overheden in harmonie kunnen brengen en houden met de behoefte van ons, en onze en hun kinderen.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Inter-afhankelijkheid 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http://www.schumulder.nl/theo/images/Helden%20pomp+pu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303999" cy="622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NL" dirty="0" smtClean="0"/>
              <a:t>20-22 juni 2012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8 meter hoge beeld “Converging Worlds” dat medio mei 2012 bij voorkeur op Paleis Soestdijk en in Rio de Janeiro zal worden geplaatst. 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Dit beeld symboliseert de wereldwijde samenwerking die noodzakelijk is om duurzame ontwikkeling te bevorderen.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VN-topconferentie</a:t>
            </a:r>
            <a:r>
              <a:rPr lang="nl-NL" dirty="0" smtClean="0"/>
              <a:t> Rio+20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dirty="0" smtClean="0"/>
              <a:t>Van verbinding en uitwisseling. 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Elk land en elke stad kan het Sustainability United Monument aanschaffen, 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waarbij gelijkertijd </a:t>
            </a:r>
          </a:p>
          <a:p>
            <a:pPr>
              <a:buNone/>
            </a:pPr>
            <a:r>
              <a:rPr lang="nl-NL" dirty="0" smtClean="0"/>
              <a:t>diverse thema </a:t>
            </a:r>
          </a:p>
          <a:p>
            <a:pPr>
              <a:buNone/>
            </a:pPr>
            <a:r>
              <a:rPr lang="nl-NL" dirty="0" err="1" smtClean="0"/>
              <a:t>evenementenformats</a:t>
            </a:r>
            <a:r>
              <a:rPr lang="nl-NL" dirty="0" smtClean="0"/>
              <a:t> </a:t>
            </a:r>
          </a:p>
          <a:p>
            <a:pPr>
              <a:buNone/>
            </a:pPr>
            <a:r>
              <a:rPr lang="nl-NL" dirty="0" smtClean="0"/>
              <a:t>worden boden.</a:t>
            </a:r>
          </a:p>
          <a:p>
            <a:pPr>
              <a:buNone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Wereldwijd netwerk </a:t>
            </a:r>
            <a:endParaRPr lang="nl-NL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0182" y="3474000"/>
            <a:ext cx="4733818" cy="33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dirty="0" smtClean="0"/>
              <a:t>Opbouwen en/of verder uitbouwen van vertrouwen, vriendschap, samenwerking en handel met de andere 192 VN Landen in de 8 continenten.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b="1" dirty="0" smtClean="0"/>
              <a:t>Met als leidraad Het </a:t>
            </a:r>
            <a:r>
              <a:rPr lang="nl-NL" b="1" dirty="0" err="1" smtClean="0"/>
              <a:t>Earth</a:t>
            </a:r>
            <a:r>
              <a:rPr lang="nl-NL" b="1" dirty="0" smtClean="0"/>
              <a:t> Charter</a:t>
            </a:r>
            <a:endParaRPr lang="nl-NL" b="1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 descr="cw0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4903002"/>
            <a:ext cx="1296144" cy="1954997"/>
          </a:xfrm>
          <a:prstGeom prst="rect">
            <a:avLst/>
          </a:prstGeom>
        </p:spPr>
      </p:pic>
      <p:grpSp>
        <p:nvGrpSpPr>
          <p:cNvPr id="4" name="Groep 6"/>
          <p:cNvGrpSpPr/>
          <p:nvPr/>
        </p:nvGrpSpPr>
        <p:grpSpPr>
          <a:xfrm>
            <a:off x="4644008" y="5445224"/>
            <a:ext cx="4499992" cy="1412776"/>
            <a:chOff x="4644008" y="5445224"/>
            <a:chExt cx="4499992" cy="1412776"/>
          </a:xfrm>
        </p:grpSpPr>
        <p:sp>
          <p:nvSpPr>
            <p:cNvPr id="8" name="Gelijkbenige driehoek 7"/>
            <p:cNvSpPr/>
            <p:nvPr/>
          </p:nvSpPr>
          <p:spPr>
            <a:xfrm>
              <a:off x="4644008" y="5445224"/>
              <a:ext cx="4499992" cy="1412776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Tekstvak 8"/>
            <p:cNvSpPr txBox="1"/>
            <p:nvPr/>
          </p:nvSpPr>
          <p:spPr>
            <a:xfrm>
              <a:off x="5220072" y="6372036"/>
              <a:ext cx="25922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smtClean="0"/>
                <a:t>SUM FOUNDATION</a:t>
              </a:r>
              <a:endParaRPr lang="nl-NL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">
  <a:themeElements>
    <a:clrScheme name="Concour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616</TotalTime>
  <Words>940</Words>
  <Application>Microsoft Office PowerPoint</Application>
  <PresentationFormat>Diavoorstelling (4:3)</PresentationFormat>
  <Paragraphs>153</Paragraphs>
  <Slides>29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0" baseType="lpstr">
      <vt:lpstr>Concours</vt:lpstr>
      <vt:lpstr>Monument voor duurzaamheid Symbool voor de mensheid  </vt:lpstr>
      <vt:lpstr>Emile van Essen</vt:lpstr>
      <vt:lpstr>Kerngedachte</vt:lpstr>
      <vt:lpstr>Dia 4</vt:lpstr>
      <vt:lpstr> Inter-afhankelijkheid </vt:lpstr>
      <vt:lpstr>Dia 6</vt:lpstr>
      <vt:lpstr>VN-topconferentie Rio+20</vt:lpstr>
      <vt:lpstr>Wereldwijd netwerk </vt:lpstr>
      <vt:lpstr>Dia 9</vt:lpstr>
      <vt:lpstr>Dia 10</vt:lpstr>
      <vt:lpstr>Dia 11</vt:lpstr>
      <vt:lpstr>Totempaal</vt:lpstr>
      <vt:lpstr> </vt:lpstr>
      <vt:lpstr>Dia 14</vt:lpstr>
      <vt:lpstr>Dia 15</vt:lpstr>
      <vt:lpstr>Denk- en werkgroepen: </vt:lpstr>
      <vt:lpstr>Donateurs en sponsorwerving Team </vt:lpstr>
      <vt:lpstr>Techniek- en offerte Team </vt:lpstr>
      <vt:lpstr>Vlag Team</vt:lpstr>
      <vt:lpstr>Vertaal- en website Team </vt:lpstr>
      <vt:lpstr>Secretariaat- en communicatie Team </vt:lpstr>
      <vt:lpstr>Rijkdom van de aarde</vt:lpstr>
      <vt:lpstr>Penning- en budget Team </vt:lpstr>
      <vt:lpstr>Dia 24</vt:lpstr>
      <vt:lpstr>Event- en promotie Team </vt:lpstr>
      <vt:lpstr>Balanced Scorecard</vt:lpstr>
      <vt:lpstr>Balanced Scorecard</vt:lpstr>
      <vt:lpstr>Dia 28</vt:lpstr>
      <vt:lpstr> Inter-afhankelijkheid symbool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Emile van Essen</dc:creator>
  <cp:lastModifiedBy>Emile van Essen</cp:lastModifiedBy>
  <cp:revision>23</cp:revision>
  <dcterms:created xsi:type="dcterms:W3CDTF">2011-12-15T10:26:45Z</dcterms:created>
  <dcterms:modified xsi:type="dcterms:W3CDTF">2012-01-18T10:14:25Z</dcterms:modified>
</cp:coreProperties>
</file>